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97" r:id="rId35"/>
    <p:sldId id="289" r:id="rId36"/>
    <p:sldId id="290" r:id="rId37"/>
    <p:sldId id="291" r:id="rId38"/>
    <p:sldId id="298" r:id="rId39"/>
    <p:sldId id="299" r:id="rId40"/>
    <p:sldId id="296" r:id="rId41"/>
    <p:sldId id="295" r:id="rId42"/>
    <p:sldId id="292" r:id="rId43"/>
    <p:sldId id="293" r:id="rId44"/>
    <p:sldId id="294" r:id="rId45"/>
    <p:sldId id="300" r:id="rId46"/>
  </p:sldIdLst>
  <p:sldSz cx="9144000" cy="6858000" type="screen4x3"/>
  <p:notesSz cx="9144000" cy="6858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00" d="100"/>
          <a:sy n="100" d="100"/>
        </p:scale>
        <p:origin x="-21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0C793F-E6A6-4D2D-B6A2-D4F8DAEBC234}" type="datetimeFigureOut">
              <a:rPr lang="ru-RU" smtClean="0"/>
              <a:t>12.02.2015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DC9414-7F75-4855-B49D-B741E66C6A3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36F1D-12BD-4999-A72D-57BA46E14833}" type="datetimeFigureOut">
              <a:rPr lang="ru-RU" smtClean="0"/>
              <a:t>12.02.2015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290BA9-D358-4573-AF7E-95BC566C1449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290BA9-D358-4573-AF7E-95BC566C1449}" type="slidenum">
              <a:rPr lang="ru-RU" smtClean="0"/>
              <a:t>1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add title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F463A-BC7C-46EE-9F1E-7F377CCA4891}" type="datetimeFigureOut">
              <a:rPr lang="en-US" smtClean="0"/>
              <a:pPr/>
              <a:t>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latinLnBrk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latinLnBrk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latinLnBrk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latinLnBrk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latinLnBrk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latinLnBrk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hyperlink" Target="https://ru.wikipedia.org/wiki/%D0%90%D0%BD%D0%B3%D0%BB%D0%B8%D0%B9%D1%81%D0%BA%D0%B8%D0%B9_%D1%8F%D0%B7%D1%8B%D0%BA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://en.wikipedia.org/wiki/Tribal_DDB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gi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5" name="Picture 11" descr="Без имени-4"/>
          <p:cNvPicPr>
            <a:picLocks noChangeAspect="1" noChangeArrowheads="1"/>
          </p:cNvPicPr>
          <p:nvPr/>
        </p:nvPicPr>
        <p:blipFill>
          <a:blip r:embed="rId4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6" name="WordArt 10"/>
          <p:cNvSpPr>
            <a:spLocks noChangeArrowheads="1" noChangeShapeType="1" noTextEdit="1"/>
          </p:cNvSpPr>
          <p:nvPr/>
        </p:nvSpPr>
        <p:spPr bwMode="auto">
          <a:xfrm>
            <a:off x="827088" y="1628775"/>
            <a:ext cx="7777162" cy="3384550"/>
          </a:xfrm>
          <a:prstGeom prst="rect">
            <a:avLst/>
          </a:prstGeom>
        </p:spPr>
        <p:txBody>
          <a:bodyPr wrap="none" fromWordArt="1">
            <a:prstTxWarp prst="textDoubleWave1">
              <a:avLst>
                <a:gd name="adj1" fmla="val 6500"/>
                <a:gd name="adj2" fmla="val 0"/>
              </a:avLst>
            </a:prstTxWarp>
          </a:bodyPr>
          <a:lstStyle/>
          <a:p>
            <a:pPr algn="ctr"/>
            <a:r>
              <a:rPr lang="ru-RU" sz="4400" dirty="0" smtClean="0">
                <a:solidFill>
                  <a:srgbClr val="00B0F0"/>
                </a:solidFill>
              </a:rPr>
              <a:t>Применение картографического </a:t>
            </a:r>
            <a:r>
              <a:rPr lang="ru-RU" sz="4400" dirty="0" smtClean="0">
                <a:solidFill>
                  <a:srgbClr val="00B0F0"/>
                </a:solidFill>
              </a:rPr>
              <a:t>API</a:t>
            </a:r>
            <a:endParaRPr lang="en-US" sz="4400" dirty="0" smtClean="0">
              <a:solidFill>
                <a:srgbClr val="00B0F0"/>
              </a:solidFill>
            </a:endParaRPr>
          </a:p>
          <a:p>
            <a:pPr algn="ctr"/>
            <a:r>
              <a:rPr lang="ru-RU" sz="4400" dirty="0" smtClean="0">
                <a:solidFill>
                  <a:srgbClr val="00B0F0"/>
                </a:solidFill>
              </a:rPr>
              <a:t> </a:t>
            </a:r>
            <a:r>
              <a:rPr lang="ru-RU" sz="4400" dirty="0" smtClean="0">
                <a:solidFill>
                  <a:srgbClr val="00B0F0"/>
                </a:solidFill>
              </a:rPr>
              <a:t>в военной online-игре реального времени</a:t>
            </a:r>
            <a:endParaRPr lang="ru-RU" sz="4400" kern="10" spc="-360" dirty="0" smtClean="0">
              <a:ln w="12700">
                <a:solidFill>
                  <a:srgbClr val="000099"/>
                </a:solidFill>
                <a:round/>
                <a:headEnd/>
                <a:tailEnd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1143000" y="1400889"/>
            <a:ext cx="7696200" cy="255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smtClean="0"/>
              <a:t>Казуальные игры</a:t>
            </a:r>
            <a:endParaRPr lang="ru-RU" sz="1600" dirty="0" smtClean="0"/>
          </a:p>
          <a:p>
            <a:r>
              <a:rPr lang="ru-RU" sz="1600" dirty="0" smtClean="0"/>
              <a:t>Казуальные игры включают в себя реализацию традиционных игр, таких как шахматы, бридж,  и пасьянс. Они также включают в себя простые , короткие игры в Интернете, таких как </a:t>
            </a:r>
            <a:r>
              <a:rPr lang="ru-RU" sz="1600" dirty="0" err="1" smtClean="0"/>
              <a:t>Slingo</a:t>
            </a:r>
            <a:r>
              <a:rPr lang="ru-RU" sz="1600" dirty="0" smtClean="0"/>
              <a:t> и покер. Телевидение игровые шоу также представлены в этой категории, с очень популярным </a:t>
            </a:r>
            <a:r>
              <a:rPr lang="ru-RU" sz="1600" dirty="0" err="1" smtClean="0"/>
              <a:t>Jeop-Арди</a:t>
            </a:r>
            <a:r>
              <a:rPr lang="ru-RU" sz="1600" dirty="0" smtClean="0"/>
              <a:t>, Колесо Фортуны, и «Кто хочет стать миллионером?»</a:t>
            </a:r>
          </a:p>
          <a:p>
            <a:r>
              <a:rPr lang="ru-RU" sz="1600" dirty="0" smtClean="0"/>
              <a:t>Игроки обычно хотят начать играть в эти игры между делом. Они уже</a:t>
            </a:r>
          </a:p>
          <a:p>
            <a:r>
              <a:rPr lang="ru-RU" sz="1600" dirty="0" smtClean="0"/>
              <a:t>знакомы с правилами реального мира игры и ожидают, чтобы найти эти правила эмулированные в игре. Эти игры имеют , как правило, очень простой пользовательский интерфейс, не требующий освоения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1143000" y="1770220"/>
            <a:ext cx="76962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err="1" smtClean="0"/>
              <a:t>Файтинги</a:t>
            </a:r>
            <a:endParaRPr lang="ru-RU" sz="1600" dirty="0" smtClean="0"/>
          </a:p>
          <a:p>
            <a:r>
              <a:rPr lang="ru-RU" sz="1600" dirty="0" err="1" smtClean="0"/>
              <a:t>Файтинги</a:t>
            </a:r>
            <a:r>
              <a:rPr lang="ru-RU" sz="1600" dirty="0" smtClean="0"/>
              <a:t> -  игра, в которой каждый игрок управляет фигурой персонажа на экране, используя комбинацию действий, чтобы нападать на  противника и защищаться от его атак. Эти игры, как правило, рассматриваются с боковой точки зрения, и каждый сеанс длится только несколько минут. Игроки могут использовать базовый набор  атак и приемов  сразу, а более сложные комбинации они могут освоить в течение долгого времени.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762000" y="1820106"/>
            <a:ext cx="48768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smtClean="0"/>
              <a:t>Симуляторы бога (</a:t>
            </a:r>
            <a:r>
              <a:rPr lang="ru-RU" sz="1600" b="1" u="sng" dirty="0" smtClean="0">
                <a:hlinkClick r:id="rId4" tooltip="Английский язык"/>
              </a:rPr>
              <a:t>англ.</a:t>
            </a:r>
            <a:r>
              <a:rPr lang="ru-RU" sz="1600" b="1" dirty="0" smtClean="0"/>
              <a:t> </a:t>
            </a:r>
            <a:r>
              <a:rPr lang="ru-RU" sz="1600" b="1" i="1" dirty="0" err="1" smtClean="0"/>
              <a:t>God</a:t>
            </a:r>
            <a:r>
              <a:rPr lang="ru-RU" sz="1600" b="1" i="1" dirty="0" smtClean="0"/>
              <a:t> </a:t>
            </a:r>
            <a:r>
              <a:rPr lang="ru-RU" sz="1600" b="1" i="1" dirty="0" err="1" smtClean="0"/>
              <a:t>game</a:t>
            </a:r>
            <a:r>
              <a:rPr lang="ru-RU" sz="1600" b="1" dirty="0" smtClean="0"/>
              <a:t>)</a:t>
            </a:r>
            <a:endParaRPr lang="ru-RU" sz="1600" dirty="0" smtClean="0"/>
          </a:p>
          <a:p>
            <a:r>
              <a:rPr lang="ru-RU" sz="1600" dirty="0" smtClean="0"/>
              <a:t>Стратегические игры, в которых игроку предстоит выступать в роли «бога» — некоей сверхъестественной сущности, заботящейся о целом небольшом народе. Подобные игры характеризует, как правило, непрямой контроль над отдельными игровыми персонажами — ими управляет компьютер, а роль игрока определяется «сверхъестественным» вмешательством в их жизнь, постройке зданий, поддержанию оптимального состояния подопечного общества и тому подобному. Многие симуляторы бога не ставят перед игроком никаких конкретных задач, предоставляя ему возможность свободно и неограниченно развивать подопечное общество.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  <p:pic>
        <p:nvPicPr>
          <p:cNvPr id="10" name="Рисунок 9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67400" y="1828800"/>
            <a:ext cx="2743200" cy="300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1143000" y="2061001"/>
            <a:ext cx="76962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smtClean="0"/>
              <a:t>Обучающие игры</a:t>
            </a:r>
            <a:endParaRPr lang="ru-RU" sz="1600" dirty="0" smtClean="0"/>
          </a:p>
          <a:p>
            <a:r>
              <a:rPr lang="ru-RU" sz="1600" dirty="0" smtClean="0"/>
              <a:t>	Обучающие  игры те,  которые учат,  развлекая. Как правило, эти игры направлены на гораздо более молодую аудиторию, чем большинство коммерческих продуктов. Их разработчики работают в тесном сотрудничестве с экспертами по предмету, чтобы убедиться, что содержание подходит для целевой группы.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914400" y="1524000"/>
            <a:ext cx="4876800" cy="2062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smtClean="0"/>
              <a:t>Логические игры</a:t>
            </a:r>
            <a:endParaRPr lang="ru-RU" sz="1600" dirty="0" smtClean="0"/>
          </a:p>
          <a:p>
            <a:r>
              <a:rPr lang="ru-RU" sz="1600" dirty="0" smtClean="0"/>
              <a:t>Логические игры существуют исключительно для любителей решать интеллектуальные задачки, например  «</a:t>
            </a:r>
            <a:r>
              <a:rPr lang="ru-RU" sz="1600" dirty="0" err="1" smtClean="0"/>
              <a:t>The</a:t>
            </a:r>
            <a:r>
              <a:rPr lang="ru-RU" sz="1600" dirty="0" smtClean="0"/>
              <a:t> </a:t>
            </a:r>
            <a:r>
              <a:rPr lang="en-US" sz="1600" dirty="0" smtClean="0"/>
              <a:t>Castle of Dr</a:t>
            </a:r>
            <a:r>
              <a:rPr lang="ru-RU" sz="1600" dirty="0" smtClean="0"/>
              <a:t>. </a:t>
            </a:r>
            <a:r>
              <a:rPr lang="en-US" sz="1600" dirty="0" err="1" smtClean="0"/>
              <a:t>BrainandThe</a:t>
            </a:r>
            <a:r>
              <a:rPr lang="en-US" sz="1600" dirty="0" smtClean="0"/>
              <a:t> Incredible Machine</a:t>
            </a:r>
            <a:r>
              <a:rPr lang="ru-RU" sz="1600" dirty="0" smtClean="0"/>
              <a:t>» (Рис. 2.6. ). </a:t>
            </a:r>
          </a:p>
          <a:p>
            <a:r>
              <a:rPr lang="ru-RU" sz="1600" dirty="0" smtClean="0"/>
              <a:t>Головоломки в этих играх являются самоцелью и не интегрированы в истории, как это принято в приключенческих играх.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  <p:pic>
        <p:nvPicPr>
          <p:cNvPr id="9" name="Рисунок 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48400" y="1752600"/>
            <a:ext cx="230505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838200" y="1357699"/>
            <a:ext cx="76200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b="1" u="sng" dirty="0" smtClean="0"/>
              <a:t>Monopoly City Streets</a:t>
            </a:r>
            <a:endParaRPr lang="ru-RU" sz="1600" dirty="0" smtClean="0"/>
          </a:p>
          <a:p>
            <a:r>
              <a:rPr lang="en-US" sz="1600" dirty="0" smtClean="0"/>
              <a:t>Monopoly City Streets</a:t>
            </a:r>
            <a:r>
              <a:rPr lang="ru-RU" sz="1600" dirty="0" smtClean="0"/>
              <a:t> — глобальная </a:t>
            </a:r>
            <a:r>
              <a:rPr lang="ru-RU" sz="1600" dirty="0" err="1" smtClean="0"/>
              <a:t>онлайн-игра</a:t>
            </a:r>
            <a:r>
              <a:rPr lang="ru-RU" sz="1600" dirty="0" smtClean="0"/>
              <a:t> на основе </a:t>
            </a:r>
            <a:r>
              <a:rPr lang="en-US" sz="1600" dirty="0" smtClean="0"/>
              <a:t>Google Maps</a:t>
            </a:r>
            <a:r>
              <a:rPr lang="ru-RU" sz="1600" dirty="0" smtClean="0"/>
              <a:t>.</a:t>
            </a:r>
          </a:p>
          <a:p>
            <a:r>
              <a:rPr lang="ru-RU" sz="1600" u="sng" dirty="0" smtClean="0"/>
              <a:t>Разработчик: </a:t>
            </a:r>
            <a:r>
              <a:rPr lang="ru-RU" sz="1600" u="sng" dirty="0" err="1" smtClean="0">
                <a:hlinkClick r:id="rId4" tooltip="Tribal DDB"/>
              </a:rPr>
              <a:t>Tribal</a:t>
            </a:r>
            <a:r>
              <a:rPr lang="ru-RU" sz="1600" u="sng" dirty="0" smtClean="0">
                <a:hlinkClick r:id="rId4" tooltip="Tribal DDB"/>
              </a:rPr>
              <a:t> DDB</a:t>
            </a:r>
            <a:r>
              <a:rPr lang="ru-RU" sz="1600" dirty="0" smtClean="0"/>
              <a:t>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Обзор игр использующих картографические сервисы</a:t>
            </a:r>
            <a:endParaRPr lang="ru-RU" sz="2400" i="1" dirty="0"/>
          </a:p>
        </p:txBody>
      </p:sp>
      <p:pic>
        <p:nvPicPr>
          <p:cNvPr id="10" name="Рисунок 9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90600" y="2362200"/>
            <a:ext cx="33528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Рисунок 10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648200" y="2362200"/>
            <a:ext cx="3505200" cy="1938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Рисунок 11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066800" y="4419600"/>
            <a:ext cx="32766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Рисунок 12"/>
          <p:cNvPicPr/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648200" y="4419600"/>
            <a:ext cx="3505200" cy="204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838200" y="1342310"/>
            <a:ext cx="76200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u="sng" dirty="0" err="1" smtClean="0"/>
              <a:t>Real</a:t>
            </a:r>
            <a:r>
              <a:rPr lang="ru-RU" sz="1600" b="1" u="sng" dirty="0" smtClean="0"/>
              <a:t> </a:t>
            </a:r>
            <a:r>
              <a:rPr lang="ru-RU" sz="1600" b="1" u="sng" dirty="0" err="1" smtClean="0"/>
              <a:t>World</a:t>
            </a:r>
            <a:r>
              <a:rPr lang="ru-RU" sz="1600" b="1" u="sng" dirty="0" smtClean="0"/>
              <a:t> </a:t>
            </a:r>
            <a:r>
              <a:rPr lang="ru-RU" sz="1600" b="1" u="sng" dirty="0" err="1" smtClean="0"/>
              <a:t>Racing</a:t>
            </a:r>
            <a:endParaRPr lang="ru-RU" sz="1600" dirty="0" smtClean="0"/>
          </a:p>
          <a:p>
            <a:r>
              <a:rPr lang="ru-RU" sz="1600" u="sng" dirty="0" smtClean="0"/>
              <a:t>Разработчик:</a:t>
            </a:r>
            <a:r>
              <a:rPr lang="ru-RU" sz="1600" dirty="0" smtClean="0"/>
              <a:t>  </a:t>
            </a:r>
            <a:r>
              <a:rPr lang="en-US" sz="1600" dirty="0" err="1" smtClean="0"/>
              <a:t>Playstos</a:t>
            </a:r>
            <a:r>
              <a:rPr lang="en-US" sz="1600" dirty="0" smtClean="0"/>
              <a:t> Entertainment</a:t>
            </a:r>
            <a:r>
              <a:rPr lang="ru-RU" sz="1600" dirty="0" smtClean="0"/>
              <a:t>.</a:t>
            </a:r>
          </a:p>
          <a:p>
            <a:r>
              <a:rPr lang="ru-RU" sz="1600" u="sng" dirty="0" smtClean="0"/>
              <a:t>Жанр:</a:t>
            </a:r>
            <a:r>
              <a:rPr lang="ru-RU" sz="1600" dirty="0" smtClean="0"/>
              <a:t>  симулятор автогонок.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Обзор игр использующих картографические сервисы</a:t>
            </a:r>
            <a:endParaRPr lang="ru-RU" sz="2400" i="1" dirty="0"/>
          </a:p>
        </p:txBody>
      </p:sp>
      <p:pic>
        <p:nvPicPr>
          <p:cNvPr id="14" name="Рисунок 13"/>
          <p:cNvPicPr/>
          <p:nvPr/>
        </p:nvPicPr>
        <p:blipFill>
          <a:blip r:embed="rId4" cstate="print"/>
          <a:srcRect l="10902" t="20041" r="37562" b="35124"/>
          <a:stretch>
            <a:fillRect/>
          </a:stretch>
        </p:blipFill>
        <p:spPr bwMode="auto">
          <a:xfrm>
            <a:off x="1752600" y="2362200"/>
            <a:ext cx="5915025" cy="3992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838200" y="1342310"/>
            <a:ext cx="76200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u="sng" dirty="0" err="1" smtClean="0"/>
              <a:t>MapsTD</a:t>
            </a:r>
            <a:endParaRPr lang="ru-RU" sz="1600" dirty="0" smtClean="0"/>
          </a:p>
          <a:p>
            <a:r>
              <a:rPr lang="ru-RU" sz="1600" dirty="0" smtClean="0"/>
              <a:t>Разработчик: </a:t>
            </a:r>
            <a:r>
              <a:rPr lang="en-US" sz="1600" dirty="0" smtClean="0"/>
              <a:t>Duncan Barclay</a:t>
            </a:r>
            <a:r>
              <a:rPr lang="ru-RU" sz="1600" dirty="0" smtClean="0"/>
              <a:t>. </a:t>
            </a:r>
          </a:p>
          <a:p>
            <a:r>
              <a:rPr lang="ru-RU" sz="1600" dirty="0" smtClean="0"/>
              <a:t>Жанр: Стратегия 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Обзор игр использующих картографические сервисы</a:t>
            </a:r>
            <a:endParaRPr lang="ru-RU" sz="2400" i="1" dirty="0"/>
          </a:p>
        </p:txBody>
      </p:sp>
      <p:pic>
        <p:nvPicPr>
          <p:cNvPr id="9" name="Рисунок 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76400" y="2514600"/>
            <a:ext cx="5800725" cy="36150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838200" y="1342310"/>
            <a:ext cx="76200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u="sng" dirty="0" err="1" smtClean="0"/>
              <a:t>World</a:t>
            </a:r>
            <a:r>
              <a:rPr lang="ru-RU" sz="1600" b="1" u="sng" dirty="0" smtClean="0"/>
              <a:t> </a:t>
            </a:r>
            <a:r>
              <a:rPr lang="ru-RU" sz="1600" b="1" u="sng" dirty="0" err="1" smtClean="0"/>
              <a:t>of</a:t>
            </a:r>
            <a:r>
              <a:rPr lang="ru-RU" sz="1600" b="1" u="sng" dirty="0" smtClean="0"/>
              <a:t> </a:t>
            </a:r>
            <a:r>
              <a:rPr lang="ru-RU" sz="1600" b="1" u="sng" dirty="0" err="1" smtClean="0"/>
              <a:t>the</a:t>
            </a:r>
            <a:r>
              <a:rPr lang="ru-RU" sz="1600" b="1" u="sng" dirty="0" smtClean="0"/>
              <a:t> </a:t>
            </a:r>
            <a:r>
              <a:rPr lang="ru-RU" sz="1600" b="1" u="sng" dirty="0" err="1" smtClean="0"/>
              <a:t>Living</a:t>
            </a:r>
            <a:r>
              <a:rPr lang="ru-RU" sz="1600" b="1" u="sng" dirty="0" smtClean="0"/>
              <a:t> </a:t>
            </a:r>
            <a:r>
              <a:rPr lang="ru-RU" sz="1600" b="1" u="sng" dirty="0" err="1" smtClean="0"/>
              <a:t>Dead</a:t>
            </a:r>
            <a:endParaRPr lang="ru-RU" sz="1600" dirty="0" smtClean="0"/>
          </a:p>
          <a:p>
            <a:r>
              <a:rPr lang="ru-RU" sz="1600" dirty="0" smtClean="0"/>
              <a:t>Разработчик: </a:t>
            </a:r>
            <a:r>
              <a:rPr lang="ru-RU" sz="1600" dirty="0" err="1" smtClean="0"/>
              <a:t>Ballardia</a:t>
            </a:r>
            <a:r>
              <a:rPr lang="ru-RU" sz="1600" dirty="0" smtClean="0"/>
              <a:t>.</a:t>
            </a:r>
          </a:p>
          <a:p>
            <a:r>
              <a:rPr lang="ru-RU" sz="1600" dirty="0" smtClean="0"/>
              <a:t>Жанр: РПГ, стратегия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Обзор игр использующих картографические сервисы</a:t>
            </a:r>
            <a:endParaRPr lang="ru-RU" sz="2400" i="1" dirty="0"/>
          </a:p>
        </p:txBody>
      </p:sp>
      <p:pic>
        <p:nvPicPr>
          <p:cNvPr id="10" name="Рисунок 9" descr="Interesting buy Confusing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352800" y="1447800"/>
            <a:ext cx="5467350" cy="2360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Рисунок 10" descr="Means of Exploration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276600" y="4038600"/>
            <a:ext cx="5467350" cy="23981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838200" y="988367"/>
            <a:ext cx="3276600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b="1" u="sng" dirty="0" smtClean="0"/>
              <a:t>War</a:t>
            </a:r>
            <a:r>
              <a:rPr lang="ru-RU" sz="1600" b="1" u="sng" dirty="0" smtClean="0"/>
              <a:t>2</a:t>
            </a:r>
            <a:r>
              <a:rPr lang="en-US" sz="1600" b="1" u="sng" dirty="0" smtClean="0"/>
              <a:t>map</a:t>
            </a:r>
            <a:endParaRPr lang="ru-RU" sz="1600" dirty="0" smtClean="0"/>
          </a:p>
          <a:p>
            <a:r>
              <a:rPr lang="ru-RU" sz="1600" dirty="0" smtClean="0"/>
              <a:t>Разработчик: </a:t>
            </a:r>
            <a:r>
              <a:rPr lang="ru-RU" sz="1600" dirty="0" err="1" smtClean="0"/>
              <a:t>Маттео</a:t>
            </a:r>
            <a:r>
              <a:rPr lang="ru-RU" sz="1600" dirty="0" smtClean="0"/>
              <a:t> </a:t>
            </a:r>
            <a:r>
              <a:rPr lang="ru-RU" sz="1600" dirty="0" err="1" smtClean="0"/>
              <a:t>Муратори</a:t>
            </a:r>
            <a:endParaRPr lang="ru-RU" sz="1600" dirty="0" smtClean="0"/>
          </a:p>
          <a:p>
            <a:r>
              <a:rPr lang="ru-RU" sz="1600" dirty="0" smtClean="0"/>
              <a:t>Жанр:  смесь казуальной игры с военной многопользовательской </a:t>
            </a:r>
            <a:r>
              <a:rPr lang="ru-RU" sz="1600" dirty="0" err="1" smtClean="0"/>
              <a:t>онлайн</a:t>
            </a:r>
            <a:r>
              <a:rPr lang="ru-RU" sz="1600" dirty="0" smtClean="0"/>
              <a:t> стратегией реального времени.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Обзор игр использующих картографические сервисы</a:t>
            </a:r>
            <a:endParaRPr lang="ru-RU" sz="2400" i="1" dirty="0"/>
          </a:p>
        </p:txBody>
      </p:sp>
      <p:pic>
        <p:nvPicPr>
          <p:cNvPr id="9" name="Рисунок 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14800" y="1143001"/>
            <a:ext cx="4416074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Рисунок 11" descr="w2m_shot3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114800" y="3962400"/>
            <a:ext cx="4495800" cy="254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762000" y="1815960"/>
            <a:ext cx="7696200" cy="341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Построение прототипа игры. </a:t>
            </a: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Анализ существующих игр использующих реальные географические карты. </a:t>
            </a: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Анализ возможностей и ограничений картографических сервисов для получения данных рельефа и определения окружения.</a:t>
            </a: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ru-RU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Выбор платформы для создания сервиса высотных данных и сервиса маршрутов, а также для создания прототипа игры. </a:t>
            </a: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ru-RU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Создание прототипа игры на реальных географических картах, использующей данные рельефа и сервис маршрутов для определения окружения.</a:t>
            </a: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81200" y="381000"/>
            <a:ext cx="670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Задачи:</a:t>
            </a:r>
            <a:endParaRPr lang="ru-RU" sz="2400" i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838200" y="1342310"/>
            <a:ext cx="76200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err="1" smtClean="0"/>
              <a:t>Parallel</a:t>
            </a:r>
            <a:r>
              <a:rPr lang="ru-RU" sz="1600" b="1" dirty="0" smtClean="0"/>
              <a:t> </a:t>
            </a:r>
            <a:r>
              <a:rPr lang="ru-RU" sz="1600" b="1" dirty="0" err="1" smtClean="0"/>
              <a:t>Kingdom</a:t>
            </a:r>
            <a:endParaRPr lang="ru-RU" sz="1600" dirty="0" smtClean="0"/>
          </a:p>
          <a:p>
            <a:r>
              <a:rPr lang="ru-RU" sz="1600" dirty="0" smtClean="0"/>
              <a:t>Разработчик: </a:t>
            </a:r>
            <a:r>
              <a:rPr lang="en-US" sz="1600" dirty="0" err="1" smtClean="0"/>
              <a:t>PerBlue</a:t>
            </a:r>
            <a:endParaRPr lang="ru-RU" sz="1600" dirty="0" smtClean="0"/>
          </a:p>
          <a:p>
            <a:r>
              <a:rPr lang="ru-RU" sz="1600" dirty="0" smtClean="0"/>
              <a:t>Жанр:  ролевая игра (РПГ)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Обзор игр использующих картографические сервисы</a:t>
            </a:r>
            <a:endParaRPr lang="ru-RU" sz="2400" i="1" dirty="0"/>
          </a:p>
        </p:txBody>
      </p:sp>
      <p:pic>
        <p:nvPicPr>
          <p:cNvPr id="10" name="Рисунок 9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828800" y="2667000"/>
            <a:ext cx="62484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838200" y="1342310"/>
            <a:ext cx="76200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b="1" dirty="0" smtClean="0"/>
              <a:t>Walk</a:t>
            </a:r>
            <a:endParaRPr lang="ru-RU" sz="1600" dirty="0" smtClean="0"/>
          </a:p>
          <a:p>
            <a:r>
              <a:rPr lang="ru-RU" sz="1600" dirty="0" smtClean="0"/>
              <a:t>Разработчик</a:t>
            </a:r>
            <a:r>
              <a:rPr lang="en-US" sz="1600" dirty="0" smtClean="0"/>
              <a:t>: Six to Start.</a:t>
            </a:r>
            <a:endParaRPr lang="ru-RU" sz="1600" dirty="0" smtClean="0"/>
          </a:p>
          <a:p>
            <a:r>
              <a:rPr lang="ru-RU" sz="1600" dirty="0" smtClean="0"/>
              <a:t>Жанр:  </a:t>
            </a:r>
            <a:r>
              <a:rPr lang="en-US" sz="1600" dirty="0" smtClean="0"/>
              <a:t>Fitness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Обзор игр использующих картографические сервисы</a:t>
            </a:r>
            <a:endParaRPr lang="ru-RU" sz="2400" i="1" dirty="0"/>
          </a:p>
        </p:txBody>
      </p:sp>
      <p:pic>
        <p:nvPicPr>
          <p:cNvPr id="9" name="Рисунок 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357562" y="2252662"/>
            <a:ext cx="4338638" cy="3767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К</a:t>
            </a:r>
            <a:r>
              <a:rPr lang="ru-RU" sz="2400" i="1" dirty="0" smtClean="0"/>
              <a:t>артографические сервисы</a:t>
            </a:r>
            <a:endParaRPr lang="ru-RU" sz="2400" i="1" dirty="0"/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838200" y="1218571"/>
            <a:ext cx="3733800" cy="507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 smtClean="0"/>
              <a:t>Следующие картографические сервисы охватывают весь мир, 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но </a:t>
            </a:r>
            <a:r>
              <a:rPr lang="ru-RU" dirty="0" smtClean="0"/>
              <a:t>могут иметь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недостаточные сведения в некоторых </a:t>
            </a:r>
            <a:r>
              <a:rPr lang="ru-RU" dirty="0" smtClean="0"/>
              <a:t>районах:</a:t>
            </a:r>
            <a:endParaRPr lang="ru-RU" dirty="0" smtClean="0"/>
          </a:p>
          <a:p>
            <a:pPr lvl="0">
              <a:lnSpc>
                <a:spcPct val="150000"/>
              </a:lnSpc>
            </a:pPr>
            <a:r>
              <a:rPr lang="en-US" b="1" dirty="0" err="1" smtClean="0"/>
              <a:t>OpenStreetMap</a:t>
            </a:r>
            <a:endParaRPr lang="ru-RU" b="1" dirty="0" smtClean="0"/>
          </a:p>
          <a:p>
            <a:pPr lvl="0">
              <a:lnSpc>
                <a:spcPct val="150000"/>
              </a:lnSpc>
            </a:pPr>
            <a:r>
              <a:rPr lang="en-US" b="1" dirty="0" err="1" smtClean="0"/>
              <a:t>ArcGIS</a:t>
            </a:r>
            <a:r>
              <a:rPr lang="en-US" b="1" dirty="0" smtClean="0"/>
              <a:t> Online</a:t>
            </a:r>
            <a:endParaRPr lang="ru-RU" b="1" dirty="0" smtClean="0"/>
          </a:p>
          <a:p>
            <a:pPr lvl="0">
              <a:lnSpc>
                <a:spcPct val="150000"/>
              </a:lnSpc>
            </a:pPr>
            <a:r>
              <a:rPr lang="en-US" b="1" dirty="0" err="1" smtClean="0"/>
              <a:t>Карты</a:t>
            </a:r>
            <a:r>
              <a:rPr lang="en-US" b="1" dirty="0" smtClean="0"/>
              <a:t> Google</a:t>
            </a:r>
            <a:endParaRPr lang="ru-RU" b="1" dirty="0" smtClean="0"/>
          </a:p>
          <a:p>
            <a:pPr lvl="0">
              <a:lnSpc>
                <a:spcPct val="150000"/>
              </a:lnSpc>
            </a:pPr>
            <a:r>
              <a:rPr lang="en-US" b="1" dirty="0" smtClean="0"/>
              <a:t>Bing Maps</a:t>
            </a:r>
            <a:endParaRPr lang="ru-RU" b="1" dirty="0" smtClean="0"/>
          </a:p>
          <a:p>
            <a:pPr lvl="0">
              <a:lnSpc>
                <a:spcPct val="150000"/>
              </a:lnSpc>
            </a:pPr>
            <a:r>
              <a:rPr lang="en-US" b="1" dirty="0" err="1" smtClean="0"/>
              <a:t>ViaMichelin</a:t>
            </a:r>
            <a:endParaRPr lang="ru-RU" b="1" dirty="0" smtClean="0"/>
          </a:p>
          <a:p>
            <a:pPr lvl="0">
              <a:lnSpc>
                <a:spcPct val="150000"/>
              </a:lnSpc>
            </a:pPr>
            <a:r>
              <a:rPr lang="en-US" b="1" dirty="0" smtClean="0"/>
              <a:t>MapQuest</a:t>
            </a:r>
            <a:endParaRPr lang="ru-RU" b="1" dirty="0" smtClean="0"/>
          </a:p>
          <a:p>
            <a:pPr lvl="0">
              <a:lnSpc>
                <a:spcPct val="150000"/>
              </a:lnSpc>
            </a:pPr>
            <a:r>
              <a:rPr lang="en-US" b="1" dirty="0" err="1" smtClean="0"/>
              <a:t>Mappy</a:t>
            </a:r>
            <a:endParaRPr lang="ru-RU" b="1" dirty="0"/>
          </a:p>
        </p:txBody>
      </p:sp>
      <p:pic>
        <p:nvPicPr>
          <p:cNvPr id="11" name="Рисунок 10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62400" y="1295400"/>
            <a:ext cx="4953000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4800600" y="5029200"/>
            <a:ext cx="35814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Картографический сервис </a:t>
            </a:r>
            <a:r>
              <a:rPr lang="en-US" sz="1600" dirty="0" smtClean="0"/>
              <a:t>Google</a:t>
            </a:r>
            <a:endParaRPr lang="ru-RU" sz="1600" dirty="0" smtClean="0"/>
          </a:p>
          <a:p>
            <a:endParaRPr lang="ru-RU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К</a:t>
            </a:r>
            <a:r>
              <a:rPr lang="ru-RU" sz="2400" i="1" dirty="0" smtClean="0"/>
              <a:t>артографические сервисы</a:t>
            </a:r>
            <a:endParaRPr lang="ru-RU" sz="2400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2971800" y="4343400"/>
            <a:ext cx="35814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Примеры </a:t>
            </a:r>
            <a:r>
              <a:rPr lang="en-US" sz="1600" dirty="0" smtClean="0"/>
              <a:t>Google</a:t>
            </a:r>
            <a:r>
              <a:rPr lang="ru-RU" sz="1600" dirty="0" smtClean="0"/>
              <a:t> карты</a:t>
            </a:r>
          </a:p>
          <a:p>
            <a:endParaRPr lang="ru-RU" dirty="0"/>
          </a:p>
        </p:txBody>
      </p:sp>
      <p:pic>
        <p:nvPicPr>
          <p:cNvPr id="18" name="Рисунок 17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66800" y="1371600"/>
            <a:ext cx="3657600" cy="26670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  <p:pic>
        <p:nvPicPr>
          <p:cNvPr id="19" name="Рисунок 18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800600" y="1371600"/>
            <a:ext cx="3276600" cy="26670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К</a:t>
            </a:r>
            <a:r>
              <a:rPr lang="ru-RU" sz="2400" i="1" dirty="0" smtClean="0"/>
              <a:t>артографические сервисы</a:t>
            </a:r>
            <a:endParaRPr lang="ru-RU" sz="2400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762000" y="1295400"/>
            <a:ext cx="800100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err="1" smtClean="0"/>
              <a:t>OpenStreetMaps</a:t>
            </a:r>
            <a:endParaRPr lang="ru-RU" sz="2000" dirty="0" smtClean="0"/>
          </a:p>
          <a:p>
            <a:pPr algn="just">
              <a:lnSpc>
                <a:spcPct val="150000"/>
              </a:lnSpc>
            </a:pPr>
            <a:r>
              <a:rPr lang="ru-RU" sz="2000" dirty="0" err="1" smtClean="0"/>
              <a:t>OpenStreetMap</a:t>
            </a:r>
            <a:r>
              <a:rPr lang="ru-RU" sz="2000" dirty="0" smtClean="0"/>
              <a:t> (дословно «</a:t>
            </a:r>
            <a:r>
              <a:rPr lang="ru-RU" sz="2000" i="1" dirty="0" smtClean="0"/>
              <a:t>открытая карта улиц</a:t>
            </a:r>
            <a:r>
              <a:rPr lang="ru-RU" sz="2000" dirty="0" smtClean="0"/>
              <a:t>»), сокращённо OSM — некоммерческий </a:t>
            </a:r>
            <a:r>
              <a:rPr lang="ru-RU" sz="2000" dirty="0" err="1" smtClean="0"/>
              <a:t>веб-картографический</a:t>
            </a:r>
            <a:r>
              <a:rPr lang="ru-RU" sz="2000" dirty="0" smtClean="0"/>
              <a:t> проект по созданию силами сообщества участников-пользователей Интернета подробной свободной и бесплатной географической карты мира. Проект охватывает всю поверхность земного шара.</a:t>
            </a:r>
          </a:p>
          <a:p>
            <a:pPr algn="just">
              <a:lnSpc>
                <a:spcPct val="150000"/>
              </a:lnSpc>
            </a:pPr>
            <a:r>
              <a:rPr lang="ru-RU" sz="2000" dirty="0" smtClean="0"/>
              <a:t>Главной целью проекта является построение не собственно карты, а базы данных, содержащей сведения о точках на земной поверхности. Таким образом, на основе собранных в рамках проекта данных можно создавать карты различного вида и другие сервисы.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К</a:t>
            </a:r>
            <a:r>
              <a:rPr lang="ru-RU" sz="2400" i="1" dirty="0" smtClean="0"/>
              <a:t>артографические сервисы</a:t>
            </a:r>
            <a:endParaRPr lang="ru-RU" sz="2400" i="1" dirty="0"/>
          </a:p>
        </p:txBody>
      </p:sp>
      <p:pic>
        <p:nvPicPr>
          <p:cNvPr id="6" name="Рисунок 5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47800" y="1143000"/>
            <a:ext cx="64770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Прямоугольник 8"/>
          <p:cNvSpPr/>
          <p:nvPr/>
        </p:nvSpPr>
        <p:spPr>
          <a:xfrm>
            <a:off x="2819400" y="5029200"/>
            <a:ext cx="40822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/>
              <a:t>Различия </a:t>
            </a:r>
            <a:r>
              <a:rPr lang="ru-RU" dirty="0" smtClean="0"/>
              <a:t>между картами </a:t>
            </a:r>
            <a:r>
              <a:rPr lang="ru-RU" dirty="0" err="1" smtClean="0"/>
              <a:t>Google</a:t>
            </a:r>
            <a:r>
              <a:rPr lang="ru-RU" dirty="0" smtClean="0"/>
              <a:t> и OSM</a:t>
            </a:r>
            <a:endParaRPr lang="ru-RU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К</a:t>
            </a:r>
            <a:r>
              <a:rPr lang="ru-RU" sz="2400" i="1" dirty="0" smtClean="0"/>
              <a:t>артографические сервисы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Модель данных</a:t>
            </a:r>
            <a:endParaRPr lang="ru-RU" dirty="0" smtClean="0"/>
          </a:p>
          <a:p>
            <a:pPr algn="just"/>
            <a:r>
              <a:rPr lang="ru-RU" dirty="0" smtClean="0"/>
              <a:t>Для того чтобы использовать API, существует необходимость, чтобы объяснить модель данных, которая используется </a:t>
            </a:r>
            <a:r>
              <a:rPr lang="ru-RU" dirty="0" err="1" smtClean="0"/>
              <a:t>OpenStreetMap</a:t>
            </a:r>
            <a:r>
              <a:rPr lang="ru-RU" dirty="0" smtClean="0"/>
              <a:t>. </a:t>
            </a:r>
            <a:r>
              <a:rPr lang="en-US" dirty="0" smtClean="0"/>
              <a:t>OSM</a:t>
            </a:r>
            <a:r>
              <a:rPr lang="ru-RU" dirty="0" smtClean="0"/>
              <a:t> данные хранятся в формате XML</a:t>
            </a:r>
            <a:endParaRPr lang="ru-RU" dirty="0"/>
          </a:p>
        </p:txBody>
      </p:sp>
      <p:sp>
        <p:nvSpPr>
          <p:cNvPr id="35841" name="Rectangle 1"/>
          <p:cNvSpPr>
            <a:spLocks noChangeArrowheads="1"/>
          </p:cNvSpPr>
          <p:nvPr/>
        </p:nvSpPr>
        <p:spPr bwMode="auto">
          <a:xfrm>
            <a:off x="762000" y="2667000"/>
            <a:ext cx="4114800" cy="3323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&lt;?xml version="1.0" encoding="UTF-8"?&gt;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</a:t>
            </a:r>
            <a:r>
              <a:rPr kumimoji="0" lang="en-US" sz="1400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osm</a:t>
            </a: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version="0.6" generator="Overpass API"&gt;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&lt;note&gt;The data included in this document is from 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www.openstreetmap.org. The data is made available under 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ODbL</a:t>
            </a: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.&lt;/note&gt;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&lt;meta </a:t>
            </a:r>
            <a:r>
              <a:rPr kumimoji="0" lang="en-US" sz="1400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osm_base</a:t>
            </a: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="2014-05-05T17:12:02Z"/&gt;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&lt;node id="2542835051" lat="41.1566855" Lon="1.1127319"&gt;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&lt;tag k="amenity" v="bank"/&gt; 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&lt;/node&gt;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...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&lt;way id="124097636"&gt;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</a:t>
            </a:r>
            <a:r>
              <a:rPr kumimoji="0" lang="en-US" sz="1400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nd</a:t>
            </a: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ref="1382092447"/&gt;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...</a:t>
            </a:r>
            <a:endParaRPr kumimoji="0" 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181600" y="2590800"/>
            <a:ext cx="35052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</a:t>
            </a:r>
            <a:r>
              <a:rPr lang="en-US" sz="1400" i="1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nd</a:t>
            </a: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ref="1382092449"/&gt;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&lt;tag k="highway" v="residential"/&gt;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&lt;/way&gt;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</a:t>
            </a: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relation id="3673829"&gt;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&lt;member type="node" ref="245471476" role=""/&gt;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&lt;member type="way" ref="200188956" role=""/&gt;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&lt;member type="way" ref="88815384" role=""/&gt;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&lt;member type="node" ref="2159299141" role=""/&gt;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&lt;tag k="route" v="</a:t>
            </a:r>
            <a:r>
              <a:rPr lang="en-US" sz="1400" i="1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light_rail</a:t>
            </a: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"/&gt;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&lt;tag k="type" v="route"/&gt;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&lt;/</a:t>
            </a:r>
            <a:r>
              <a:rPr lang="ru-RU" sz="1400" i="1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relation</a:t>
            </a:r>
            <a:r>
              <a:rPr lang="ru-RU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&lt;/</a:t>
            </a:r>
            <a:r>
              <a:rPr lang="ru-RU" sz="1400" i="1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osm</a:t>
            </a:r>
            <a:r>
              <a:rPr lang="ru-RU" sz="1400" i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&gt;</a:t>
            </a:r>
            <a:endParaRPr lang="ru-RU" sz="1400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2800" dirty="0" smtClean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К</a:t>
            </a:r>
            <a:r>
              <a:rPr lang="ru-RU" sz="2400" i="1" dirty="0" smtClean="0"/>
              <a:t>артографические сервисы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 smtClean="0"/>
              <a:t>http://www.overpass-api.de/api/xapi?map?bbox= 2.182,41.381,2.193,41.392</a:t>
            </a:r>
            <a:endParaRPr lang="ru-RU" dirty="0"/>
          </a:p>
        </p:txBody>
      </p:sp>
      <p:pic>
        <p:nvPicPr>
          <p:cNvPr id="11" name="Рисунок 10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09800" y="2057400"/>
            <a:ext cx="4800600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Open Source Routing Machine</a:t>
            </a:r>
            <a:r>
              <a:rPr lang="ru-RU" sz="2400" b="1" dirty="0" smtClean="0"/>
              <a:t> (</a:t>
            </a:r>
            <a:r>
              <a:rPr lang="en-US" sz="2400" b="1" dirty="0" smtClean="0"/>
              <a:t>OSRM</a:t>
            </a:r>
            <a:r>
              <a:rPr lang="ru-RU" sz="2400" b="1" dirty="0" smtClean="0"/>
              <a:t>)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 smtClean="0"/>
              <a:t>Open</a:t>
            </a:r>
            <a:r>
              <a:rPr lang="ru-RU" dirty="0" smtClean="0"/>
              <a:t> </a:t>
            </a:r>
            <a:r>
              <a:rPr lang="ru-RU" dirty="0" err="1" smtClean="0"/>
              <a:t>Source</a:t>
            </a:r>
            <a:r>
              <a:rPr lang="ru-RU" dirty="0" smtClean="0"/>
              <a:t> </a:t>
            </a:r>
            <a:r>
              <a:rPr lang="ru-RU" dirty="0" err="1" smtClean="0"/>
              <a:t>Routing</a:t>
            </a:r>
            <a:r>
              <a:rPr lang="ru-RU" dirty="0" smtClean="0"/>
              <a:t> </a:t>
            </a:r>
            <a:r>
              <a:rPr lang="ru-RU" dirty="0" err="1" smtClean="0"/>
              <a:t>Machine</a:t>
            </a:r>
            <a:r>
              <a:rPr lang="ru-RU" dirty="0" smtClean="0"/>
              <a:t> (OSRM) - проект, с открытым исходным кодом, который позволяет развернуть у себя на сервере, свой собственный сервис построения маршрутов.</a:t>
            </a:r>
            <a:endParaRPr lang="ru-RU" dirty="0"/>
          </a:p>
        </p:txBody>
      </p:sp>
      <p:pic>
        <p:nvPicPr>
          <p:cNvPr id="10" name="Рисунок 9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76400" y="2590800"/>
            <a:ext cx="5940425" cy="37749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Open Source Routing Machine</a:t>
            </a:r>
            <a:r>
              <a:rPr lang="ru-RU" sz="2400" b="1" dirty="0" smtClean="0"/>
              <a:t> (</a:t>
            </a:r>
            <a:r>
              <a:rPr lang="en-US" sz="2400" b="1" dirty="0" smtClean="0"/>
              <a:t>OSRM</a:t>
            </a:r>
            <a:r>
              <a:rPr lang="ru-RU" sz="2400" b="1" dirty="0" smtClean="0"/>
              <a:t>)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503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u="sng" dirty="0" smtClean="0"/>
              <a:t>Ключевые особенности </a:t>
            </a:r>
            <a:r>
              <a:rPr lang="en-US" u="sng" dirty="0" smtClean="0"/>
              <a:t>OSRM </a:t>
            </a:r>
            <a:r>
              <a:rPr lang="ru-RU" u="sng" dirty="0" smtClean="0"/>
              <a:t>:</a:t>
            </a:r>
          </a:p>
          <a:p>
            <a:pPr lvl="0" algn="just">
              <a:lnSpc>
                <a:spcPct val="150000"/>
              </a:lnSpc>
            </a:pPr>
            <a:r>
              <a:rPr lang="ru-RU" dirty="0" smtClean="0"/>
              <a:t>Высокая производительность алгоритма маршрутизации:</a:t>
            </a:r>
          </a:p>
          <a:p>
            <a:pPr lvl="0" algn="just">
              <a:lnSpc>
                <a:spcPct val="150000"/>
              </a:lnSpc>
            </a:pPr>
            <a:r>
              <a:rPr lang="ru-RU" dirty="0" smtClean="0"/>
              <a:t>Гибкий импорт файлов данных </a:t>
            </a:r>
            <a:r>
              <a:rPr lang="en-US" dirty="0" smtClean="0"/>
              <a:t>OSM</a:t>
            </a:r>
            <a:endParaRPr lang="ru-RU" dirty="0" smtClean="0"/>
          </a:p>
          <a:p>
            <a:pPr lvl="0" algn="just">
              <a:lnSpc>
                <a:spcPct val="150000"/>
              </a:lnSpc>
            </a:pPr>
            <a:r>
              <a:rPr lang="ru-RU" dirty="0" smtClean="0"/>
              <a:t>Написана на </a:t>
            </a:r>
            <a:r>
              <a:rPr lang="en-US" dirty="0" smtClean="0"/>
              <a:t>C</a:t>
            </a:r>
            <a:r>
              <a:rPr lang="ru-RU" dirty="0" smtClean="0"/>
              <a:t> ++ и доступно в соответствии </a:t>
            </a:r>
            <a:r>
              <a:rPr lang="en-US" dirty="0" smtClean="0"/>
              <a:t>BSD </a:t>
            </a:r>
            <a:r>
              <a:rPr lang="ru-RU" dirty="0" smtClean="0"/>
              <a:t>лицензией для любого использования. </a:t>
            </a:r>
          </a:p>
          <a:p>
            <a:pPr lvl="0" algn="just">
              <a:lnSpc>
                <a:spcPct val="150000"/>
              </a:lnSpc>
            </a:pPr>
            <a:r>
              <a:rPr lang="ru-RU" dirty="0" smtClean="0"/>
              <a:t>Возможность обработки сетей континентальных размеров. </a:t>
            </a:r>
          </a:p>
          <a:p>
            <a:pPr algn="just">
              <a:lnSpc>
                <a:spcPct val="150000"/>
              </a:lnSpc>
            </a:pPr>
            <a:r>
              <a:rPr lang="ru-RU" dirty="0" smtClean="0"/>
              <a:t> </a:t>
            </a:r>
          </a:p>
          <a:p>
            <a:pPr algn="just">
              <a:lnSpc>
                <a:spcPct val="150000"/>
              </a:lnSpc>
            </a:pPr>
            <a:r>
              <a:rPr lang="ru-RU" u="sng" dirty="0" smtClean="0"/>
              <a:t>Поддерживаемые операционные системы:</a:t>
            </a:r>
          </a:p>
          <a:p>
            <a:pPr lvl="0" algn="just">
              <a:lnSpc>
                <a:spcPct val="150000"/>
              </a:lnSpc>
            </a:pPr>
            <a:r>
              <a:rPr lang="ru-RU" dirty="0" err="1" smtClean="0"/>
              <a:t>Linux</a:t>
            </a:r>
            <a:r>
              <a:rPr lang="ru-RU" dirty="0" smtClean="0"/>
              <a:t> (</a:t>
            </a:r>
            <a:r>
              <a:rPr lang="ru-RU" dirty="0" err="1" smtClean="0"/>
              <a:t>kernel</a:t>
            </a:r>
            <a:r>
              <a:rPr lang="ru-RU" dirty="0" smtClean="0"/>
              <a:t> &gt;= 2.6.25)</a:t>
            </a:r>
          </a:p>
          <a:p>
            <a:pPr lvl="0" algn="just">
              <a:lnSpc>
                <a:spcPct val="150000"/>
              </a:lnSpc>
            </a:pPr>
            <a:r>
              <a:rPr lang="en-US" dirty="0" smtClean="0"/>
              <a:t>FreeBSD</a:t>
            </a:r>
            <a:endParaRPr lang="ru-RU" dirty="0" smtClean="0"/>
          </a:p>
          <a:p>
            <a:pPr lvl="0" algn="just">
              <a:lnSpc>
                <a:spcPct val="150000"/>
              </a:lnSpc>
            </a:pPr>
            <a:r>
              <a:rPr lang="en-US" dirty="0" smtClean="0"/>
              <a:t>Windows</a:t>
            </a:r>
            <a:endParaRPr lang="ru-RU" dirty="0" smtClean="0"/>
          </a:p>
          <a:p>
            <a:pPr lvl="0" algn="just">
              <a:lnSpc>
                <a:spcPct val="150000"/>
              </a:lnSpc>
            </a:pPr>
            <a:r>
              <a:rPr lang="en-US" dirty="0" smtClean="0"/>
              <a:t>Mac OS X</a:t>
            </a:r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762000" y="1556267"/>
            <a:ext cx="7696200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sz="1600" b="1" dirty="0" smtClean="0"/>
              <a:t>Приключения</a:t>
            </a:r>
            <a:endParaRPr lang="en-US" sz="1600" b="1" dirty="0" smtClean="0"/>
          </a:p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sz="1600" dirty="0" smtClean="0"/>
              <a:t>Игры </a:t>
            </a:r>
            <a:r>
              <a:rPr lang="ru-RU" sz="1600" dirty="0" smtClean="0"/>
              <a:t>обычно основаны на различных историях, где требуется решить какую-то головоломку для того чтобы продвинуться дальше. Они могут быть текстовые или графические, от первого, второго или третьего лица.  Как правило приключенческие игры не происходят в реальном времени, действие не продолжается пока игрок не сделает очередной шаг.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/>
              <a:t>SpatiaLite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b="1" dirty="0" err="1" smtClean="0"/>
              <a:t>Spatialite</a:t>
            </a:r>
            <a:r>
              <a:rPr lang="ru-RU" sz="2000" dirty="0" smtClean="0"/>
              <a:t> это  однопользовательская СУБД на базе </a:t>
            </a:r>
            <a:r>
              <a:rPr lang="ru-RU" sz="2000" dirty="0" err="1" smtClean="0"/>
              <a:t>SQLite</a:t>
            </a:r>
            <a:r>
              <a:rPr lang="ru-RU" sz="2000" dirty="0" smtClean="0"/>
              <a:t> с поддержкой пространственных данных и алгоритмов их обработки. Также, </a:t>
            </a:r>
            <a:r>
              <a:rPr lang="ru-RU" sz="2000" dirty="0" err="1" smtClean="0"/>
              <a:t>Spatialite</a:t>
            </a:r>
            <a:r>
              <a:rPr lang="ru-RU" sz="2000" dirty="0" smtClean="0"/>
              <a:t> позволяет подключать источники данных в формате CVS/TXT и shape-файлы ESRI. Для установки достаточно скачать и установить оболочку и инструменты с сайта разработчика.( </a:t>
            </a:r>
            <a:r>
              <a:rPr lang="ru-RU" sz="2000" i="1" dirty="0" smtClean="0"/>
              <a:t>https://www.gaia-gis.it </a:t>
            </a:r>
            <a:r>
              <a:rPr lang="ru-RU" sz="2000" dirty="0" smtClean="0"/>
              <a:t>)  </a:t>
            </a:r>
            <a:r>
              <a:rPr lang="ru-RU" sz="2000" dirty="0" err="1" smtClean="0"/>
              <a:t>Spatialite</a:t>
            </a:r>
            <a:r>
              <a:rPr lang="ru-RU" sz="2000" dirty="0" smtClean="0"/>
              <a:t> включает в себя программу импорта дорожной сети в формате файла OSM, после чего позволяет построить на базе имеющейся информации граф дорожной сети.</a:t>
            </a:r>
            <a:endParaRPr lang="ru-RU" sz="20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/>
              <a:t>SpatiaLite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После скачивания </a:t>
            </a:r>
            <a:r>
              <a:rPr lang="en-US" dirty="0" smtClean="0"/>
              <a:t>OSM</a:t>
            </a:r>
            <a:r>
              <a:rPr lang="ru-RU" dirty="0" smtClean="0"/>
              <a:t>-файла с данными, необходимо в командной строке указать:</a:t>
            </a:r>
          </a:p>
          <a:p>
            <a:r>
              <a:rPr lang="en-US" i="1" dirty="0" err="1" smtClean="0"/>
              <a:t>spatialite_osm_net</a:t>
            </a:r>
            <a:r>
              <a:rPr lang="en-US" i="1" dirty="0" smtClean="0"/>
              <a:t> -o map.osm -d </a:t>
            </a:r>
            <a:r>
              <a:rPr lang="en-US" i="1" dirty="0" err="1" smtClean="0"/>
              <a:t>map.sqlite</a:t>
            </a:r>
            <a:r>
              <a:rPr lang="en-US" i="1" dirty="0" smtClean="0"/>
              <a:t> -T roads -m </a:t>
            </a:r>
            <a:endParaRPr lang="ru-RU" dirty="0" smtClean="0"/>
          </a:p>
          <a:p>
            <a:pPr algn="just"/>
            <a:r>
              <a:rPr lang="ru-RU" dirty="0" smtClean="0"/>
              <a:t>На выходе мы получим базу данных </a:t>
            </a:r>
            <a:r>
              <a:rPr lang="en-US" i="1" dirty="0" smtClean="0"/>
              <a:t>map</a:t>
            </a:r>
            <a:r>
              <a:rPr lang="ru-RU" i="1" dirty="0" smtClean="0"/>
              <a:t>.</a:t>
            </a:r>
            <a:r>
              <a:rPr lang="en-US" i="1" dirty="0" err="1" smtClean="0"/>
              <a:t>sqlite</a:t>
            </a:r>
            <a:r>
              <a:rPr lang="ru-RU" dirty="0" smtClean="0"/>
              <a:t> с информацией, размещающейся в таблице </a:t>
            </a:r>
            <a:r>
              <a:rPr lang="en-US" dirty="0" smtClean="0"/>
              <a:t>roads</a:t>
            </a:r>
            <a:r>
              <a:rPr lang="ru-RU" dirty="0" smtClean="0"/>
              <a:t>. </a:t>
            </a:r>
            <a:endParaRPr lang="ru-RU" dirty="0"/>
          </a:p>
        </p:txBody>
      </p:sp>
      <p:pic>
        <p:nvPicPr>
          <p:cNvPr id="6" name="Рисунок 5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828800" y="2895600"/>
            <a:ext cx="5518885" cy="37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/>
              <a:t>SpatiaLite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Графическая </a:t>
            </a:r>
            <a:r>
              <a:rPr lang="ru-RU" dirty="0" smtClean="0"/>
              <a:t>утилита </a:t>
            </a:r>
            <a:r>
              <a:rPr lang="ru-RU" dirty="0" err="1" smtClean="0"/>
              <a:t>spatialite-gui</a:t>
            </a:r>
            <a:r>
              <a:rPr lang="ru-RU" dirty="0" smtClean="0"/>
              <a:t>, с помощью которой необходимо запустить построитель </a:t>
            </a:r>
            <a:r>
              <a:rPr lang="ru-RU" dirty="0" smtClean="0"/>
              <a:t>графа</a:t>
            </a:r>
            <a:endParaRPr lang="ru-RU" dirty="0"/>
          </a:p>
        </p:txBody>
      </p:sp>
      <p:pic>
        <p:nvPicPr>
          <p:cNvPr id="10" name="Рисунок 9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362200" y="2209800"/>
            <a:ext cx="51054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/>
              <a:t>SpatiaLite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SELECT * FROM </a:t>
            </a:r>
            <a:r>
              <a:rPr lang="en-US" i="1" dirty="0" err="1" smtClean="0"/>
              <a:t>roads_net</a:t>
            </a:r>
            <a:r>
              <a:rPr lang="en-US" i="1" dirty="0" smtClean="0"/>
              <a:t> WHERE </a:t>
            </a:r>
            <a:r>
              <a:rPr lang="en-US" i="1" dirty="0" err="1" smtClean="0"/>
              <a:t>NodeFrom</a:t>
            </a:r>
            <a:r>
              <a:rPr lang="en-US" i="1" dirty="0" smtClean="0"/>
              <a:t>=304524784 AND </a:t>
            </a:r>
            <a:r>
              <a:rPr lang="en-US" i="1" dirty="0" err="1" smtClean="0"/>
              <a:t>NodeTo</a:t>
            </a:r>
            <a:r>
              <a:rPr lang="en-US" i="1" dirty="0" smtClean="0"/>
              <a:t>=25896396; </a:t>
            </a:r>
            <a:endParaRPr lang="ru-RU" dirty="0"/>
          </a:p>
        </p:txBody>
      </p:sp>
      <p:pic>
        <p:nvPicPr>
          <p:cNvPr id="11" name="Рисунок 10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47800" y="2286000"/>
            <a:ext cx="60198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/>
              <a:t>Загрузка </a:t>
            </a:r>
            <a:r>
              <a:rPr lang="en-US" sz="2400" b="1" dirty="0" smtClean="0"/>
              <a:t>OSM </a:t>
            </a:r>
            <a:r>
              <a:rPr lang="ru-RU" sz="2400" b="1" dirty="0" smtClean="0"/>
              <a:t>данных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download.geofabrik.de</a:t>
            </a:r>
            <a:endParaRPr lang="ru-RU" dirty="0"/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4" cstate="print"/>
          <a:srcRect t="7665"/>
          <a:stretch>
            <a:fillRect/>
          </a:stretch>
        </p:blipFill>
        <p:spPr bwMode="auto">
          <a:xfrm>
            <a:off x="1676400" y="1828800"/>
            <a:ext cx="6400800" cy="4589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GTOPO</a:t>
            </a:r>
            <a:r>
              <a:rPr lang="ru-RU" sz="2400" b="1" dirty="0" smtClean="0"/>
              <a:t>30 - глобальная цифровая модель рельефа </a:t>
            </a:r>
            <a:endParaRPr lang="ru-RU" sz="2400" i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990600" y="1371601"/>
            <a:ext cx="7620000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b="1" dirty="0" smtClean="0"/>
              <a:t>GTOPO30 </a:t>
            </a:r>
            <a:r>
              <a:rPr lang="ru-RU" sz="2000" dirty="0" smtClean="0"/>
              <a:t>является глобальной цифровой моделью рельефа (ЦМР) с горизонтальным шагом сетки 30 угловых секунд (примерно 1 км). GTOPO30 была получена из нескольких растровых и векторных источников топографической информации. </a:t>
            </a:r>
            <a:endParaRPr lang="ru-RU" sz="2000" dirty="0" smtClean="0"/>
          </a:p>
          <a:p>
            <a:pPr algn="just">
              <a:lnSpc>
                <a:spcPct val="150000"/>
              </a:lnSpc>
            </a:pPr>
            <a:r>
              <a:rPr lang="ru-RU" sz="2000" dirty="0" smtClean="0"/>
              <a:t>Данные по рельефу поверхности Земли можно скачать с сайта Национального Геофизического Центра Данных США (</a:t>
            </a:r>
            <a:r>
              <a:rPr lang="ru-RU" sz="2000" dirty="0" err="1" smtClean="0"/>
              <a:t>National</a:t>
            </a:r>
            <a:r>
              <a:rPr lang="ru-RU" sz="2000" dirty="0" smtClean="0"/>
              <a:t> </a:t>
            </a:r>
            <a:r>
              <a:rPr lang="ru-RU" sz="2000" dirty="0" err="1" smtClean="0"/>
              <a:t>Geophysical</a:t>
            </a:r>
            <a:r>
              <a:rPr lang="ru-RU" sz="2000" dirty="0" smtClean="0"/>
              <a:t> </a:t>
            </a:r>
            <a:r>
              <a:rPr lang="ru-RU" sz="2000" dirty="0" err="1" smtClean="0"/>
              <a:t>Data</a:t>
            </a:r>
            <a:r>
              <a:rPr lang="ru-RU" sz="2000" dirty="0" smtClean="0"/>
              <a:t> </a:t>
            </a:r>
            <a:r>
              <a:rPr lang="ru-RU" sz="2000" dirty="0" err="1" smtClean="0"/>
              <a:t>Center</a:t>
            </a:r>
            <a:r>
              <a:rPr lang="ru-RU" sz="2000" dirty="0" smtClean="0"/>
              <a:t>  -  NGDC</a:t>
            </a:r>
            <a:r>
              <a:rPr lang="ru-RU" sz="2000" u="sng" dirty="0" smtClean="0"/>
              <a:t>)  http://www.ngdc.noaa.gov/mgg/global/global.html</a:t>
            </a:r>
            <a:endParaRPr lang="ru-RU" sz="2000" dirty="0" smtClean="0"/>
          </a:p>
          <a:p>
            <a:endParaRPr lang="ru-RU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GTOPO</a:t>
            </a:r>
            <a:r>
              <a:rPr lang="ru-RU" sz="2400" b="1" dirty="0" smtClean="0"/>
              <a:t>30 - глобальная цифровая модель рельефа </a:t>
            </a:r>
            <a:endParaRPr lang="ru-RU" sz="2400" i="1" dirty="0"/>
          </a:p>
        </p:txBody>
      </p:sp>
      <p:pic>
        <p:nvPicPr>
          <p:cNvPr id="6" name="Рисунок 5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14400" y="1219200"/>
            <a:ext cx="76200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GTOPO</a:t>
            </a:r>
            <a:r>
              <a:rPr lang="ru-RU" sz="2400" b="1" dirty="0" smtClean="0"/>
              <a:t>30 - глобальная цифровая модель рельефа </a:t>
            </a:r>
            <a:endParaRPr lang="ru-RU" sz="2400" i="1" dirty="0"/>
          </a:p>
        </p:txBody>
      </p:sp>
      <p:pic>
        <p:nvPicPr>
          <p:cNvPr id="9" name="Рисунок 8" descr="ETOPO1 ice surface image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19200" y="1295400"/>
            <a:ext cx="72390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Прямоугольник 9"/>
          <p:cNvSpPr/>
          <p:nvPr/>
        </p:nvSpPr>
        <p:spPr>
          <a:xfrm>
            <a:off x="2971800" y="6172200"/>
            <a:ext cx="388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/>
              <a:t>ETOPO1 Глобальная модель рельефа</a:t>
            </a:r>
            <a:endParaRPr lang="ru-RU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/>
              <a:t> </a:t>
            </a:r>
            <a:r>
              <a:rPr lang="en-US" sz="2400" b="1" dirty="0" smtClean="0"/>
              <a:t>Node.js</a:t>
            </a:r>
            <a:endParaRPr lang="ru-RU" sz="2400" i="1" dirty="0"/>
          </a:p>
        </p:txBody>
      </p:sp>
      <p:sp>
        <p:nvSpPr>
          <p:cNvPr id="39937" name="Rectangle 1"/>
          <p:cNvSpPr>
            <a:spLocks noChangeArrowheads="1"/>
          </p:cNvSpPr>
          <p:nvPr/>
        </p:nvSpPr>
        <p:spPr bwMode="auto">
          <a:xfrm>
            <a:off x="990600" y="2666494"/>
            <a:ext cx="8001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400" dirty="0" smtClean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14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4" cstate="print"/>
          <a:srcRect t="6439"/>
          <a:stretch>
            <a:fillRect/>
          </a:stretch>
        </p:blipFill>
        <p:spPr bwMode="auto">
          <a:xfrm>
            <a:off x="914400" y="1219200"/>
            <a:ext cx="7162800" cy="5204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/>
              <a:t> </a:t>
            </a:r>
            <a:r>
              <a:rPr lang="en-US" sz="2400" b="1" dirty="0" smtClean="0"/>
              <a:t>Node.js</a:t>
            </a:r>
            <a:endParaRPr lang="ru-RU" sz="2400" i="1" dirty="0"/>
          </a:p>
        </p:txBody>
      </p:sp>
      <p:sp>
        <p:nvSpPr>
          <p:cNvPr id="39937" name="Rectangle 1"/>
          <p:cNvSpPr>
            <a:spLocks noChangeArrowheads="1"/>
          </p:cNvSpPr>
          <p:nvPr/>
        </p:nvSpPr>
        <p:spPr bwMode="auto">
          <a:xfrm>
            <a:off x="990600" y="2666494"/>
            <a:ext cx="8001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400" dirty="0" smtClean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14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4" cstate="print"/>
          <a:srcRect t="6439"/>
          <a:stretch>
            <a:fillRect/>
          </a:stretch>
        </p:blipFill>
        <p:spPr bwMode="auto">
          <a:xfrm>
            <a:off x="914400" y="1219200"/>
            <a:ext cx="7162800" cy="5204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762000" y="1143000"/>
            <a:ext cx="4876800" cy="5139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ru-RU" sz="1600" b="1" dirty="0" err="1" smtClean="0"/>
              <a:t>Экшн</a:t>
            </a:r>
            <a:r>
              <a:rPr lang="ru-RU" sz="1600" b="1" dirty="0" smtClean="0"/>
              <a:t> (</a:t>
            </a:r>
            <a:r>
              <a:rPr lang="en-US" sz="1600" b="1" dirty="0" smtClean="0"/>
              <a:t>Action</a:t>
            </a:r>
            <a:r>
              <a:rPr lang="ru-RU" sz="1600" b="1" dirty="0" smtClean="0"/>
              <a:t>)</a:t>
            </a:r>
            <a:endParaRPr lang="ru-RU" sz="1600" dirty="0" smtClean="0"/>
          </a:p>
          <a:p>
            <a:pPr algn="just"/>
            <a:r>
              <a:rPr lang="ru-RU" sz="1600" dirty="0" smtClean="0"/>
              <a:t>Действие игры происходит в режиме реального времени, игрок должен быстро реагировать на то, что происходит на экране. В этой категории  преобладают </a:t>
            </a:r>
            <a:r>
              <a:rPr lang="ru-RU" sz="1600" dirty="0" err="1" smtClean="0"/>
              <a:t>шутеры</a:t>
            </a:r>
            <a:r>
              <a:rPr lang="ru-RU" sz="1600" dirty="0" smtClean="0"/>
              <a:t> от первого лица (</a:t>
            </a:r>
            <a:r>
              <a:rPr lang="en-US" sz="1600" dirty="0" smtClean="0"/>
              <a:t>FPS</a:t>
            </a:r>
            <a:r>
              <a:rPr lang="ru-RU" sz="1600" dirty="0" smtClean="0"/>
              <a:t>), такие как </a:t>
            </a:r>
            <a:r>
              <a:rPr lang="en-US" sz="1600" dirty="0" smtClean="0"/>
              <a:t>Quake</a:t>
            </a:r>
            <a:r>
              <a:rPr lang="ru-RU" sz="1600" dirty="0" smtClean="0"/>
              <a:t>, </a:t>
            </a:r>
            <a:r>
              <a:rPr lang="en-US" sz="1600" dirty="0" smtClean="0"/>
              <a:t>Unreal</a:t>
            </a:r>
            <a:r>
              <a:rPr lang="ru-RU" sz="1600" dirty="0" smtClean="0"/>
              <a:t> и </a:t>
            </a:r>
            <a:r>
              <a:rPr lang="en-US" sz="1600" dirty="0" smtClean="0"/>
              <a:t>Halo</a:t>
            </a:r>
            <a:r>
              <a:rPr lang="ru-RU" sz="1600" dirty="0" smtClean="0"/>
              <a:t> </a:t>
            </a:r>
          </a:p>
          <a:p>
            <a:pPr algn="just"/>
            <a:r>
              <a:rPr lang="ru-RU" sz="1600" dirty="0" smtClean="0"/>
              <a:t>Иногда встречаются смешанные с приключенческим жанром, часто</a:t>
            </a:r>
          </a:p>
          <a:p>
            <a:pPr algn="just"/>
            <a:r>
              <a:rPr lang="ru-RU" sz="1600" dirty="0" smtClean="0"/>
              <a:t>от третьего лица  как в игре </a:t>
            </a:r>
            <a:r>
              <a:rPr lang="en-US" sz="1600" dirty="0" smtClean="0"/>
              <a:t>Tomb Raider</a:t>
            </a:r>
            <a:r>
              <a:rPr lang="ru-RU" sz="1600" dirty="0" smtClean="0"/>
              <a:t>, в которой вы можете увидеть героя или героиню со стороны. Как правило, игрок может делать гораздо больше,  чем просто стрелять и убивать врагов. </a:t>
            </a:r>
            <a:r>
              <a:rPr lang="ru-RU" sz="1600" dirty="0" smtClean="0"/>
              <a:t> Игрок</a:t>
            </a:r>
            <a:r>
              <a:rPr lang="ru-RU" sz="1600" dirty="0" smtClean="0"/>
              <a:t>	</a:t>
            </a:r>
          </a:p>
          <a:p>
            <a:pPr algn="just"/>
            <a:r>
              <a:rPr lang="ru-RU" sz="1600" dirty="0" smtClean="0"/>
              <a:t>ищет адреналина в быстро развивающемся</a:t>
            </a:r>
          </a:p>
          <a:p>
            <a:pPr algn="just"/>
            <a:r>
              <a:rPr lang="ru-RU" sz="1600" dirty="0" smtClean="0"/>
              <a:t>действии, которое требует быстрых решений  и быстрых рефлексов. Противники могут быть генерируемые компьютером и управляться искусственным интеллектом (ИИ),  или другими игроками,  подключенными к игре  в локальной  сети  или через Интернет.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  <p:pic>
        <p:nvPicPr>
          <p:cNvPr id="6" name="Рисунок 5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15000" y="1676400"/>
            <a:ext cx="2447925" cy="3381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/>
              <a:t> </a:t>
            </a:r>
            <a:r>
              <a:rPr lang="ru-RU" sz="2400" b="1" dirty="0" err="1" smtClean="0"/>
              <a:t>Leaflet</a:t>
            </a:r>
            <a:endParaRPr lang="ru-RU" sz="2400" i="1" dirty="0"/>
          </a:p>
        </p:txBody>
      </p:sp>
      <p:sp>
        <p:nvSpPr>
          <p:cNvPr id="39937" name="Rectangle 1"/>
          <p:cNvSpPr>
            <a:spLocks noChangeArrowheads="1"/>
          </p:cNvSpPr>
          <p:nvPr/>
        </p:nvSpPr>
        <p:spPr bwMode="auto">
          <a:xfrm>
            <a:off x="990600" y="2666494"/>
            <a:ext cx="8001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400" dirty="0" smtClean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14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4" cstate="print"/>
          <a:srcRect l="14665" t="6867" r="16011"/>
          <a:stretch>
            <a:fillRect/>
          </a:stretch>
        </p:blipFill>
        <p:spPr bwMode="auto">
          <a:xfrm>
            <a:off x="2286000" y="1219200"/>
            <a:ext cx="5105400" cy="53263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/>
              <a:t> </a:t>
            </a:r>
            <a:r>
              <a:rPr lang="ru-RU" sz="2400" b="1" dirty="0" err="1" smtClean="0"/>
              <a:t>Leaflet</a:t>
            </a:r>
            <a:endParaRPr lang="ru-RU" sz="2400" i="1" dirty="0"/>
          </a:p>
        </p:txBody>
      </p:sp>
      <p:sp>
        <p:nvSpPr>
          <p:cNvPr id="39937" name="Rectangle 1"/>
          <p:cNvSpPr>
            <a:spLocks noChangeArrowheads="1"/>
          </p:cNvSpPr>
          <p:nvPr/>
        </p:nvSpPr>
        <p:spPr bwMode="auto">
          <a:xfrm>
            <a:off x="990600" y="2666494"/>
            <a:ext cx="8001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sz="1400" dirty="0" smtClean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14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4" cstate="print"/>
          <a:srcRect l="14665" t="6867" r="16011"/>
          <a:stretch>
            <a:fillRect/>
          </a:stretch>
        </p:blipFill>
        <p:spPr bwMode="auto">
          <a:xfrm>
            <a:off x="2286000" y="1219200"/>
            <a:ext cx="5105400" cy="53263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/>
              <a:t> </a:t>
            </a:r>
            <a:r>
              <a:rPr lang="ru-RU" sz="2400" b="1" dirty="0" err="1" smtClean="0"/>
              <a:t>Leaflet</a:t>
            </a:r>
            <a:endParaRPr lang="ru-RU" sz="2400" i="1" dirty="0"/>
          </a:p>
        </p:txBody>
      </p:sp>
      <p:pic>
        <p:nvPicPr>
          <p:cNvPr id="11" name="Рисунок 10"/>
          <p:cNvPicPr/>
          <p:nvPr/>
        </p:nvPicPr>
        <p:blipFill>
          <a:blip r:embed="rId4" cstate="print"/>
          <a:srcRect l="18279" t="55785" r="19508" b="25413"/>
          <a:stretch>
            <a:fillRect/>
          </a:stretch>
        </p:blipFill>
        <p:spPr bwMode="auto">
          <a:xfrm>
            <a:off x="1143000" y="4953000"/>
            <a:ext cx="62484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937" name="Rectangle 1"/>
          <p:cNvSpPr>
            <a:spLocks noChangeArrowheads="1"/>
          </p:cNvSpPr>
          <p:nvPr/>
        </p:nvSpPr>
        <p:spPr bwMode="auto">
          <a:xfrm>
            <a:off x="990600" y="1143000"/>
            <a:ext cx="8001000" cy="40626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</a:t>
            </a:r>
            <a:r>
              <a:rPr kumimoji="0" lang="en-US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link </a:t>
            </a:r>
            <a:r>
              <a:rPr kumimoji="0" lang="en-US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rel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="</a:t>
            </a:r>
            <a:r>
              <a:rPr kumimoji="0" lang="en-US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stylesheet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" </a:t>
            </a:r>
            <a:r>
              <a:rPr kumimoji="0" lang="en-US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href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="</a:t>
            </a:r>
            <a:r>
              <a:rPr kumimoji="0" lang="en-US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http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://</a:t>
            </a:r>
            <a:r>
              <a:rPr kumimoji="0" lang="en-US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cdn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</a:t>
            </a:r>
            <a:r>
              <a:rPr kumimoji="0" lang="en-US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leafletjs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</a:t>
            </a:r>
            <a:r>
              <a:rPr kumimoji="0" lang="en-US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com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/</a:t>
            </a:r>
            <a:r>
              <a:rPr kumimoji="0" lang="en-US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leaflet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-0.7.3/</a:t>
            </a:r>
            <a:r>
              <a:rPr kumimoji="0" lang="en-US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leaflet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</a:t>
            </a:r>
            <a:r>
              <a:rPr kumimoji="0" lang="en-US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css</a:t>
            </a:r>
            <a:r>
              <a:rPr kumimoji="0" lang="ru-RU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"/&gt;</a:t>
            </a:r>
            <a:endParaRPr kumimoji="0" 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&lt;script </a:t>
            </a:r>
            <a:r>
              <a:rPr kumimoji="0" lang="en-US" b="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src</a:t>
            </a:r>
            <a:r>
              <a:rPr kumimoji="0" lang="en-US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="http://cdn.leafletjs.com/leaflet-0.7.3/leaflet.js"&gt;&lt;/script&gt;</a:t>
            </a:r>
            <a:endParaRPr kumimoji="0" lang="ru-RU" b="0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div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id=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"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map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"&gt;&lt;/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div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&gt;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var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map = L.map('map').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setView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([51.505, -0.09], 13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);</a:t>
            </a:r>
            <a:endParaRPr lang="ru-RU" i="1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L.tileLayer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('http://{s}.tiles.mapbox.com/v3/MapID/{z}/{x}/{y}.png', {</a:t>
            </a:r>
          </a:p>
          <a:p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attribution: 'Map data &amp;copy; &lt;a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href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="http://openstreetmap.org"&gt;OpenStreetMap&lt;/a&gt; contributors, &lt;a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href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="http://creativecommons.org/licenses/by-sa/2.0/"&gt;CC-BY-SA&lt;/a&gt;, Imagery © &lt;a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href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="http://mapbox.com"&gt;Mapbox&lt;/a&gt;[…]',</a:t>
            </a:r>
            <a:endParaRPr lang="ru-RU" i="1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maxZoom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: 18</a:t>
            </a:r>
          </a:p>
          <a:p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}).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addTo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map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);</a:t>
            </a:r>
          </a:p>
          <a:p>
            <a:endParaRPr lang="ru-RU" sz="1400" dirty="0" smtClean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14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400" b="0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/>
              <a:t> </a:t>
            </a:r>
            <a:r>
              <a:rPr lang="ru-RU" sz="2400" b="1" dirty="0" err="1" smtClean="0"/>
              <a:t>Leaflet</a:t>
            </a:r>
            <a:endParaRPr lang="ru-RU" sz="2400" i="1" dirty="0"/>
          </a:p>
        </p:txBody>
      </p:sp>
      <p:pic>
        <p:nvPicPr>
          <p:cNvPr id="11" name="Рисунок 10"/>
          <p:cNvPicPr/>
          <p:nvPr/>
        </p:nvPicPr>
        <p:blipFill>
          <a:blip r:embed="rId4" cstate="print"/>
          <a:srcRect l="18279" t="55785" r="19508" b="25413"/>
          <a:stretch>
            <a:fillRect/>
          </a:stretch>
        </p:blipFill>
        <p:spPr bwMode="auto">
          <a:xfrm>
            <a:off x="1752600" y="5257800"/>
            <a:ext cx="54102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Прямоугольник 11"/>
          <p:cNvSpPr/>
          <p:nvPr/>
        </p:nvSpPr>
        <p:spPr>
          <a:xfrm>
            <a:off x="990600" y="1066800"/>
            <a:ext cx="8001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var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marker =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L.marker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([51.5, -0.09]).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addTo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(map);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var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circle =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L.circle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([51.508, -0.11], 500, {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color: 'red',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fillColor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: '#f03',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fillOpacity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: 0.5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}).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addTo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(map);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var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polygon =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L.polygon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([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[51.509, -0.08],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[51.503, -0.06],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[51.51, -0.047]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]).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addTo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(map);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function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onMapClick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(e) {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alert("You clicked the map at " +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e.latlng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}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map.on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('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click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',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onMapClick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/>
              <a:t> </a:t>
            </a:r>
            <a:r>
              <a:rPr lang="ru-RU" sz="2400" b="1" dirty="0" err="1" smtClean="0"/>
              <a:t>Leaflet</a:t>
            </a:r>
            <a:endParaRPr lang="ru-RU" sz="2400" i="1" dirty="0"/>
          </a:p>
        </p:txBody>
      </p:sp>
      <p:pic>
        <p:nvPicPr>
          <p:cNvPr id="11" name="Рисунок 10"/>
          <p:cNvPicPr/>
          <p:nvPr/>
        </p:nvPicPr>
        <p:blipFill>
          <a:blip r:embed="rId4" cstate="print"/>
          <a:srcRect l="18279" t="55785" r="19508" b="25413"/>
          <a:stretch>
            <a:fillRect/>
          </a:stretch>
        </p:blipFill>
        <p:spPr bwMode="auto">
          <a:xfrm>
            <a:off x="1752600" y="5257800"/>
            <a:ext cx="54102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Прямоугольник 11"/>
          <p:cNvSpPr/>
          <p:nvPr/>
        </p:nvSpPr>
        <p:spPr>
          <a:xfrm>
            <a:off x="990600" y="1066800"/>
            <a:ext cx="8001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var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marker =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L.marker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([51.5, -0.09]).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addTo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(map);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var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circle =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L.circle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([51.508, -0.11], 500, {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color: 'red',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fillColor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: '#f03',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fillOpacity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: 0.5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}).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addTo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(map);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var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polygon =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L.polygon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([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[51.509, -0.08],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[51.503, -0.06],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[51.51, -0.047]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]).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addTo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(map);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function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onMapClick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(e) {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   alert("You clicked the map at " +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e.latlng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}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map.on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('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click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',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onMapClick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);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676400" y="304800"/>
            <a:ext cx="746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/>
              <a:t> </a:t>
            </a:r>
            <a:r>
              <a:rPr lang="ru-RU" sz="2400" b="1" dirty="0" smtClean="0"/>
              <a:t>Волновой алгоритм</a:t>
            </a:r>
            <a:endParaRPr lang="ru-RU" sz="2400" i="1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990600" y="1066800"/>
            <a:ext cx="8001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Дано: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неп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стой г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аф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G=(V,E).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Требуется найти путь между вершинами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s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графа (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s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не совпадает с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t),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содержащий минимальное количество промежуточных вершин (ребер). </a:t>
            </a:r>
          </a:p>
          <a:p>
            <a:endParaRPr lang="en-US" i="1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b="1" i="1" dirty="0" smtClean="0"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каждой вершине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vi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приписывается целое число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T(vi) -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волновая метка (начальное значение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T(vi)=-1);</a:t>
            </a:r>
            <a:endParaRPr lang="en-US" i="1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b="1" i="1" dirty="0" smtClean="0"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заводятся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два списка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OldFront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NewFront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старый и новый "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ф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онт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волны"), а также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пе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еменная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 (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тек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щее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в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емя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);</a:t>
            </a:r>
          </a:p>
          <a:p>
            <a:r>
              <a:rPr lang="ru-RU" b="1" i="1" dirty="0" smtClean="0"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OldFront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:={s};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NewFront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:={}; T(s):=0; T:=0;</a:t>
            </a:r>
          </a:p>
          <a:p>
            <a:r>
              <a:rPr lang="ru-RU" b="1" i="1" dirty="0" smtClean="0">
                <a:latin typeface="Times New Roman" pitchFamily="18" charset="0"/>
                <a:cs typeface="Times New Roman" pitchFamily="18" charset="0"/>
              </a:rPr>
              <a:t>4.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для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каждой из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ве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шин, входящих в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OldFront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п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осмат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иваются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инцидентные (смежные) ей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ве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шины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uj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и если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T(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uj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) = -1,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то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T(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uj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):=T+1,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NewFront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:=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NewFront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+ {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uj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};</a:t>
            </a:r>
          </a:p>
          <a:p>
            <a:r>
              <a:rPr lang="ru-RU" b="1" i="1" dirty="0" smtClean="0">
                <a:latin typeface="Times New Roman" pitchFamily="18" charset="0"/>
                <a:cs typeface="Times New Roman" pitchFamily="18" charset="0"/>
              </a:rPr>
              <a:t>5.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если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NewFront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= {},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то ВЫХОД("нет решения");</a:t>
            </a:r>
          </a:p>
          <a:p>
            <a:r>
              <a:rPr lang="ru-RU" b="1" i="1" dirty="0" smtClean="0">
                <a:latin typeface="Times New Roman" pitchFamily="18" charset="0"/>
                <a:cs typeface="Times New Roman" pitchFamily="18" charset="0"/>
              </a:rPr>
              <a:t>6.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если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О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NewFront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т.е. одна из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ве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шин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uj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совпадает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t),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то найден к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атчайший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п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ru-RU" i="1" dirty="0" err="1" smtClean="0">
                <a:latin typeface="Times New Roman" pitchFamily="18" charset="0"/>
                <a:cs typeface="Times New Roman" pitchFamily="18" charset="0"/>
              </a:rPr>
              <a:t>ть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 между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s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с 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T(t)=T+1 </a:t>
            </a:r>
            <a:r>
              <a:rPr lang="ru-RU" i="1" dirty="0" smtClean="0">
                <a:latin typeface="Times New Roman" pitchFamily="18" charset="0"/>
                <a:cs typeface="Times New Roman" pitchFamily="18" charset="0"/>
              </a:rPr>
              <a:t>промежуточными ребрами; ВЫХОД("решение найдено");</a:t>
            </a:r>
          </a:p>
          <a:p>
            <a:r>
              <a:rPr lang="ru-RU" b="1" i="1" dirty="0" smtClean="0">
                <a:latin typeface="Times New Roman" pitchFamily="18" charset="0"/>
                <a:cs typeface="Times New Roman" pitchFamily="18" charset="0"/>
              </a:rPr>
              <a:t>7.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OldFront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:=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NewFront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;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NewFront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:={}; T:=T+1; </a:t>
            </a:r>
            <a:r>
              <a:rPr lang="en-US" i="1" dirty="0" err="1" smtClean="0">
                <a:latin typeface="Times New Roman" pitchFamily="18" charset="0"/>
                <a:cs typeface="Times New Roman" pitchFamily="18" charset="0"/>
              </a:rPr>
              <a:t>goto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 (4).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762000" y="1943218"/>
            <a:ext cx="4876800" cy="3539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smtClean="0"/>
              <a:t>Ролевые игры (</a:t>
            </a:r>
            <a:r>
              <a:rPr lang="en-US" sz="1600" b="1" dirty="0" smtClean="0"/>
              <a:t>RPG</a:t>
            </a:r>
            <a:r>
              <a:rPr lang="ru-RU" sz="1600" b="1" dirty="0" smtClean="0"/>
              <a:t>)</a:t>
            </a:r>
            <a:endParaRPr lang="ru-RU" sz="1600" dirty="0" smtClean="0"/>
          </a:p>
          <a:p>
            <a:pPr algn="just"/>
            <a:r>
              <a:rPr lang="ru-RU" sz="1600" dirty="0" smtClean="0"/>
              <a:t>В ролевых играх, игрок обычно направляет группу героев на серию заданий. </a:t>
            </a:r>
            <a:r>
              <a:rPr lang="ru-RU" sz="1600" dirty="0" err="1" smtClean="0"/>
              <a:t>Геймплей</a:t>
            </a:r>
            <a:r>
              <a:rPr lang="ru-RU" sz="1600" dirty="0" smtClean="0"/>
              <a:t> вращается вокруг постепенного повышения способностей  и силы персонажа.  Классическими  РПГ являются </a:t>
            </a:r>
            <a:r>
              <a:rPr lang="en-US" sz="1600" dirty="0" err="1" smtClean="0"/>
              <a:t>Ultima</a:t>
            </a:r>
            <a:r>
              <a:rPr lang="ru-RU" sz="1600" dirty="0" smtClean="0"/>
              <a:t>, Меч и Магия, и </a:t>
            </a:r>
            <a:r>
              <a:rPr lang="en-US" sz="1600" dirty="0" smtClean="0"/>
              <a:t>Final </a:t>
            </a:r>
            <a:r>
              <a:rPr lang="en-US" sz="1600" dirty="0" smtClean="0"/>
              <a:t>Fantasy</a:t>
            </a:r>
            <a:r>
              <a:rPr lang="ru-RU" sz="1600" dirty="0" smtClean="0"/>
              <a:t>. Подобно </a:t>
            </a:r>
            <a:r>
              <a:rPr lang="ru-RU" sz="1600" dirty="0" smtClean="0"/>
              <a:t>приключенческим играм,  действие </a:t>
            </a:r>
            <a:r>
              <a:rPr lang="en-US" sz="1600" dirty="0" smtClean="0"/>
              <a:t>RPG</a:t>
            </a:r>
            <a:r>
              <a:rPr lang="ru-RU" sz="1600" dirty="0" smtClean="0"/>
              <a:t> происходит в огромном мире где постепенно разворачивается какая-то история. Игроки ожидают возможность иметь </a:t>
            </a:r>
            <a:r>
              <a:rPr lang="ru-RU" sz="1600" dirty="0" err="1" smtClean="0"/>
              <a:t>микроуправление</a:t>
            </a:r>
            <a:r>
              <a:rPr lang="ru-RU" sz="1600" dirty="0" smtClean="0"/>
              <a:t> чтобы управлять своими персонажами. Сражение является важным элементом, с помощью которого герои обретают силу, опыт и деньги, чтобы </a:t>
            </a:r>
            <a:r>
              <a:rPr lang="ru-RU" sz="1600" dirty="0" smtClean="0"/>
              <a:t>купить</a:t>
            </a:r>
            <a:endParaRPr lang="ru-RU" sz="1600" dirty="0" smtClean="0"/>
          </a:p>
          <a:p>
            <a:pPr algn="just"/>
            <a:r>
              <a:rPr lang="ru-RU" sz="1600" dirty="0" smtClean="0"/>
              <a:t>новую экипировку.</a:t>
            </a:r>
            <a:endParaRPr kumimoji="0" 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  <p:pic>
        <p:nvPicPr>
          <p:cNvPr id="9" name="Рисунок 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3600" y="1981200"/>
            <a:ext cx="2733675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762000" y="1204553"/>
            <a:ext cx="4876800" cy="50167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ru-RU" sz="1600" b="1" dirty="0" err="1" smtClean="0"/>
              <a:t>Стратегиии</a:t>
            </a:r>
            <a:endParaRPr lang="ru-RU" sz="1600" dirty="0" smtClean="0"/>
          </a:p>
          <a:p>
            <a:pPr algn="just"/>
            <a:r>
              <a:rPr lang="ru-RU" sz="1600" dirty="0" smtClean="0"/>
              <a:t>Стратегии требуют, от игрока  управлять ограниченным набором ресурсов для достижения предопределенных целей. Это управление ресурсами часто подразумевает принятие решений, какие виды </a:t>
            </a:r>
            <a:r>
              <a:rPr lang="ru-RU" sz="1600" dirty="0" err="1" smtClean="0"/>
              <a:t>Command</a:t>
            </a:r>
            <a:r>
              <a:rPr lang="ru-RU" sz="1600" dirty="0" smtClean="0"/>
              <a:t> &amp; </a:t>
            </a:r>
            <a:r>
              <a:rPr lang="ru-RU" sz="1600" dirty="0" err="1" smtClean="0"/>
              <a:t>Conquer</a:t>
            </a:r>
            <a:r>
              <a:rPr lang="ru-RU" sz="1600" dirty="0" smtClean="0"/>
              <a:t>,, например, игрок должен постоянно поддерживать баланс</a:t>
            </a:r>
          </a:p>
          <a:p>
            <a:pPr algn="just"/>
            <a:r>
              <a:rPr lang="ru-RU" sz="1600" dirty="0" smtClean="0"/>
              <a:t>между видами  </a:t>
            </a:r>
            <a:r>
              <a:rPr lang="ru-RU" sz="1600" dirty="0" err="1" smtClean="0"/>
              <a:t>юнитов</a:t>
            </a:r>
            <a:r>
              <a:rPr lang="ru-RU" sz="1600" dirty="0" smtClean="0"/>
              <a:t>, чтобы  собрать, как много больше  ресурсов, чтобы осуществлять и нападение и оборону, и так </a:t>
            </a:r>
            <a:r>
              <a:rPr lang="ru-RU" sz="1600" dirty="0" smtClean="0"/>
              <a:t>далее. </a:t>
            </a:r>
            <a:endParaRPr lang="ru-RU" sz="1600" dirty="0" smtClean="0"/>
          </a:p>
          <a:p>
            <a:pPr algn="just"/>
            <a:r>
              <a:rPr lang="ru-RU" sz="1600" dirty="0" smtClean="0"/>
              <a:t>Старые игры, стратегии были , как правило, пошаговыми. Игрок может тратить  любое время, как он на  каждое решение, и компьютер действовал только тогда, когда игрок сделал свой ход. Теперь появились стратегии в реальном времени (</a:t>
            </a:r>
            <a:r>
              <a:rPr lang="en-US" sz="1600" dirty="0" smtClean="0"/>
              <a:t>RTS</a:t>
            </a:r>
            <a:r>
              <a:rPr lang="ru-RU" sz="1600" dirty="0" smtClean="0"/>
              <a:t>).  Компьютер производит действие в игре против игрока независимо от того, готов ли он или нет.</a:t>
            </a:r>
          </a:p>
          <a:p>
            <a:pPr algn="just"/>
            <a:r>
              <a:rPr lang="ru-RU" sz="1600" dirty="0" smtClean="0"/>
              <a:t>В </a:t>
            </a:r>
            <a:r>
              <a:rPr lang="ru-RU" sz="1600" dirty="0" smtClean="0"/>
              <a:t>многопользовательских  версиях стратегий реального времени компьютер заменяет множество игроков. Эти игры очень популярны в Интернете.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  <p:pic>
        <p:nvPicPr>
          <p:cNvPr id="10" name="Рисунок 9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91200" y="1905000"/>
            <a:ext cx="3114675" cy="249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1143000" y="1524000"/>
            <a:ext cx="7696200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smtClean="0"/>
              <a:t>Симуляторы</a:t>
            </a:r>
            <a:endParaRPr lang="ru-RU" sz="1600" dirty="0" smtClean="0"/>
          </a:p>
          <a:p>
            <a:r>
              <a:rPr lang="ru-RU" sz="1600" dirty="0" smtClean="0"/>
              <a:t>Симуляторы это игры, которые стремятся имитировать реальные условия эксплуатации сложной техники, такой как истребители, вертолеты, танки, и так далее. Более серьезные симуляторы  размещают элементы  оборудования с абсолютной точность, особенно с элементы управления. Игроки рассчитывают  потратить время на изучение  тонкостей машины, и они ожидают, толстое руководство, способное помочь.</a:t>
            </a:r>
          </a:p>
          <a:p>
            <a:r>
              <a:rPr lang="ru-RU" sz="1600" dirty="0" smtClean="0"/>
              <a:t>Менее серьезные симуляторы имеют упрощенное управление, требуют меньшего объема учебы от игрока  и реже наказывают за ошибки.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762000" y="1373830"/>
            <a:ext cx="4876800" cy="4678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smtClean="0"/>
              <a:t>Спортивные игры</a:t>
            </a:r>
            <a:endParaRPr lang="ru-RU" sz="1600" dirty="0" smtClean="0"/>
          </a:p>
          <a:p>
            <a:r>
              <a:rPr lang="ru-RU" sz="1600" dirty="0" smtClean="0"/>
              <a:t>Спортивные игры позволяют игрокам опосредовано участвовать в их любимом виде спорта, либо в качестве игрока, либо тренера (рис 2.4). Достижений в реальном мире спорта не требуется для успеха в его</a:t>
            </a:r>
          </a:p>
          <a:p>
            <a:r>
              <a:rPr lang="ru-RU" sz="1600" dirty="0" err="1" smtClean="0"/>
              <a:t>компьютерно-игровом</a:t>
            </a:r>
            <a:r>
              <a:rPr lang="ru-RU" sz="1600" dirty="0" smtClean="0"/>
              <a:t> аналоге. Одна из вещей, которые мы хотим от компьютерной игры это  исполнение желаний, которые мы не можем воплотить в реальной жизни. Эти игры должны точно воспроизвести правила и стратегии в спорте. Одна игровая сессия может покрыть индивидуальный матч, короткую серию, или весь сезон. </a:t>
            </a:r>
          </a:p>
          <a:p>
            <a:r>
              <a:rPr lang="ru-RU" sz="1600" dirty="0" smtClean="0"/>
              <a:t>Некоторые игры  сосредоточены на эмуляции действий спортсмена, некоторые подходят к спорту со стороны управления, что позволяет пользователю быть тренером или генеральным директором, управлять командами.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  <p:pic>
        <p:nvPicPr>
          <p:cNvPr id="9" name="Рисунок 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3600" y="1752600"/>
            <a:ext cx="28956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Без имени-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539750" cy="6858000"/>
          </a:xfrm>
          <a:prstGeom prst="rect">
            <a:avLst/>
          </a:prstGeom>
          <a:noFill/>
        </p:spPr>
      </p:pic>
      <p:pic>
        <p:nvPicPr>
          <p:cNvPr id="7" name="Picture 11" descr="Без имени-4"/>
          <p:cNvPicPr>
            <a:picLocks noChangeAspect="1" noChangeArrowheads="1"/>
          </p:cNvPicPr>
          <p:nvPr/>
        </p:nvPicPr>
        <p:blipFill>
          <a:blip r:embed="rId3" cstate="print"/>
          <a:srcRect r="7927"/>
          <a:stretch>
            <a:fillRect/>
          </a:stretch>
        </p:blipFill>
        <p:spPr bwMode="auto">
          <a:xfrm>
            <a:off x="682625" y="0"/>
            <a:ext cx="8353425" cy="1146175"/>
          </a:xfrm>
          <a:prstGeom prst="rect">
            <a:avLst/>
          </a:prstGeom>
          <a:noFill/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762000" y="1373830"/>
            <a:ext cx="4876800" cy="4678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ru-RU" sz="1600" b="1" dirty="0" smtClean="0"/>
              <a:t>Спортивные игры</a:t>
            </a:r>
            <a:endParaRPr lang="ru-RU" sz="1600" dirty="0" smtClean="0"/>
          </a:p>
          <a:p>
            <a:r>
              <a:rPr lang="ru-RU" sz="1600" dirty="0" smtClean="0"/>
              <a:t>Спортивные игры позволяют игрокам опосредовано участвовать в их любимом виде спорта, либо в качестве игрока, либо тренера (рис 2.4). Достижений в реальном мире спорта не требуется для успеха в его</a:t>
            </a:r>
          </a:p>
          <a:p>
            <a:r>
              <a:rPr lang="ru-RU" sz="1600" dirty="0" err="1" smtClean="0"/>
              <a:t>компьютерно-игровом</a:t>
            </a:r>
            <a:r>
              <a:rPr lang="ru-RU" sz="1600" dirty="0" smtClean="0"/>
              <a:t> аналоге. Одна из вещей, которые мы хотим от компьютерной игры это  исполнение желаний, которые мы не можем воплотить в реальной жизни. Эти игры должны точно воспроизвести правила и стратегии в спорте. Одна игровая сессия может покрыть индивидуальный матч, короткую серию, или весь сезон. </a:t>
            </a:r>
          </a:p>
          <a:p>
            <a:r>
              <a:rPr lang="ru-RU" sz="1600" dirty="0" smtClean="0"/>
              <a:t>Некоторые игры  сосредоточены на эмуляции действий спортсмена, некоторые подходят к спорту со стороны управления, что позволяет пользователю быть тренером или генеральным директором, управлять командами.</a:t>
            </a:r>
            <a:endParaRPr lang="ru-R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276600" y="3810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Жанры игр:</a:t>
            </a:r>
            <a:endParaRPr lang="ru-RU" sz="2400" i="1" dirty="0"/>
          </a:p>
        </p:txBody>
      </p:sp>
      <p:pic>
        <p:nvPicPr>
          <p:cNvPr id="9" name="Рисунок 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3600" y="1752600"/>
            <a:ext cx="28956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2284</Words>
  <PresentationFormat>Экран (4:3)</PresentationFormat>
  <Paragraphs>236</Paragraphs>
  <Slides>45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45</vt:i4>
      </vt:variant>
    </vt:vector>
  </HeadingPairs>
  <TitlesOfParts>
    <vt:vector size="46" baseType="lpstr"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  <vt:lpstr>Слайд 23</vt:lpstr>
      <vt:lpstr>Слайд 24</vt:lpstr>
      <vt:lpstr>Слайд 25</vt:lpstr>
      <vt:lpstr>Слайд 26</vt:lpstr>
      <vt:lpstr>Слайд 27</vt:lpstr>
      <vt:lpstr>Слайд 28</vt:lpstr>
      <vt:lpstr>Слайд 29</vt:lpstr>
      <vt:lpstr>Слайд 30</vt:lpstr>
      <vt:lpstr>Слайд 31</vt:lpstr>
      <vt:lpstr>Слайд 32</vt:lpstr>
      <vt:lpstr>Слайд 33</vt:lpstr>
      <vt:lpstr>Слайд 34</vt:lpstr>
      <vt:lpstr>Слайд 35</vt:lpstr>
      <vt:lpstr>Слайд 36</vt:lpstr>
      <vt:lpstr>Слайд 37</vt:lpstr>
      <vt:lpstr>Слайд 38</vt:lpstr>
      <vt:lpstr>Слайд 39</vt:lpstr>
      <vt:lpstr>Слайд 40</vt:lpstr>
      <vt:lpstr>Слайд 41</vt:lpstr>
      <vt:lpstr>Слайд 42</vt:lpstr>
      <vt:lpstr>Слайд 43</vt:lpstr>
      <vt:lpstr>Слайд 44</vt:lpstr>
      <vt:lpstr>Слайд 45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Alexander</dc:creator>
  <cp:lastModifiedBy>Alexander</cp:lastModifiedBy>
  <cp:revision>53</cp:revision>
  <dcterms:created xsi:type="dcterms:W3CDTF">2015-02-12T13:38:18Z</dcterms:created>
  <dcterms:modified xsi:type="dcterms:W3CDTF">2015-02-12T15:31:50Z</dcterms:modified>
</cp:coreProperties>
</file>

<file path=docProps/thumbnail.jpeg>
</file>